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8" r:id="rId5"/>
    <p:sldId id="265" r:id="rId6"/>
    <p:sldId id="260" r:id="rId7"/>
    <p:sldId id="289" r:id="rId8"/>
    <p:sldId id="274" r:id="rId9"/>
    <p:sldId id="261" r:id="rId10"/>
    <p:sldId id="266" r:id="rId11"/>
    <p:sldId id="276" r:id="rId12"/>
    <p:sldId id="286" r:id="rId13"/>
    <p:sldId id="287" r:id="rId14"/>
    <p:sldId id="277" r:id="rId15"/>
    <p:sldId id="290" r:id="rId16"/>
    <p:sldId id="275" r:id="rId17"/>
    <p:sldId id="278" r:id="rId18"/>
    <p:sldId id="281" r:id="rId19"/>
    <p:sldId id="282" r:id="rId20"/>
    <p:sldId id="283" r:id="rId21"/>
    <p:sldId id="284" r:id="rId22"/>
    <p:sldId id="285" r:id="rId23"/>
    <p:sldId id="293" r:id="rId24"/>
    <p:sldId id="291" r:id="rId25"/>
    <p:sldId id="288" r:id="rId26"/>
    <p:sldId id="292" r:id="rId27"/>
    <p:sldId id="272" r:id="rId28"/>
    <p:sldId id="267" r:id="rId29"/>
    <p:sldId id="268"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F30300-4735-4691-89B9-8B7E31393B99}" v="922" dt="2022-10-15T16:02:01.869"/>
    <p1510:client id="{E2640DE0-6574-908E-F582-D0058E381BCB}" v="3558" dt="2022-10-16T05:41:24.6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660"/>
  </p:normalViewPr>
  <p:slideViewPr>
    <p:cSldViewPr snapToGrid="0">
      <p:cViewPr varScale="1">
        <p:scale>
          <a:sx n="122" d="100"/>
          <a:sy n="122"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latin typeface="Times New Roman"/>
                <a:cs typeface="Calibri Light"/>
              </a:rPr>
              <a:t>Insights</a:t>
            </a:r>
            <a:endParaRPr lang="en-US" sz="2400" dirty="0">
              <a:latin typeface="Times New Roman"/>
            </a:endParaRPr>
          </a:p>
        </p:txBody>
      </p:sp>
      <p:sp>
        <p:nvSpPr>
          <p:cNvPr id="3" name="Subtitle 2"/>
          <p:cNvSpPr>
            <a:spLocks noGrp="1"/>
          </p:cNvSpPr>
          <p:nvPr>
            <p:ph type="subTitle" idx="1"/>
          </p:nvPr>
        </p:nvSpPr>
        <p:spPr/>
        <p:txBody>
          <a:bodyPr vert="horz" lIns="91440" tIns="45720" rIns="91440" bIns="45720" rtlCol="0" anchor="t">
            <a:noAutofit/>
          </a:bodyPr>
          <a:lstStyle/>
          <a:p>
            <a:r>
              <a:rPr lang="en-US" sz="1400" dirty="0">
                <a:latin typeface="Times New Roman"/>
                <a:cs typeface="Calibri"/>
              </a:rPr>
              <a:t>Sales performance</a:t>
            </a:r>
          </a:p>
          <a:p>
            <a:r>
              <a:rPr lang="en-US" sz="1400" dirty="0">
                <a:latin typeface="Times New Roman"/>
                <a:cs typeface="Calibri"/>
              </a:rPr>
              <a:t>Product analysis-Market basket analysis</a:t>
            </a:r>
          </a:p>
          <a:p>
            <a:r>
              <a:rPr lang="en-US" sz="1400" dirty="0">
                <a:latin typeface="Times New Roman"/>
                <a:cs typeface="Calibri"/>
              </a:rPr>
              <a:t>RFM Customer segmentation</a:t>
            </a:r>
          </a:p>
          <a:p>
            <a:r>
              <a:rPr lang="en-US" sz="1400" dirty="0">
                <a:latin typeface="Times New Roman"/>
                <a:cs typeface="Calibri"/>
              </a:rPr>
              <a:t>Time series prediction</a:t>
            </a:r>
          </a:p>
          <a:p>
            <a:r>
              <a:rPr lang="en-US" sz="1400" dirty="0">
                <a:latin typeface="Times New Roman"/>
                <a:cs typeface="Calibri"/>
              </a:rPr>
              <a:t>SQL Questions</a:t>
            </a:r>
          </a:p>
          <a:p>
            <a:endParaRPr lang="en-US" sz="1400" dirty="0">
              <a:cs typeface="Calibri"/>
            </a:endParaRPr>
          </a:p>
          <a:p>
            <a:endParaRPr lang="en-US" sz="1400" dirty="0">
              <a:latin typeface="Times New Roman"/>
              <a:cs typeface="Calibri"/>
            </a:endParaRPr>
          </a:p>
          <a:p>
            <a:r>
              <a:rPr lang="en-US" sz="1400" dirty="0">
                <a:latin typeface="Times New Roman"/>
                <a:cs typeface="Calibri"/>
              </a:rPr>
              <a:t>Tableau link-</a:t>
            </a:r>
            <a:r>
              <a:rPr lang="en-US" sz="1400" dirty="0">
                <a:latin typeface="Times New Roman"/>
                <a:ea typeface="+mn-lt"/>
                <a:cs typeface="+mn-lt"/>
              </a:rPr>
              <a:t>https://public.tableau.com/app/profile/shivangi.verma3226/viz/Online_Retail_dashboard/Dashboard1?publish=yes</a:t>
            </a:r>
            <a:endParaRPr lang="en-US" sz="1400" dirty="0">
              <a:latin typeface="Times New Roman"/>
              <a:cs typeface="Calibri"/>
            </a:endParaRPr>
          </a:p>
          <a:p>
            <a:endParaRPr lang="en-US"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D3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BACBDEC-E476-0851-CF9C-560C801983C9}"/>
              </a:ext>
            </a:extLst>
          </p:cNvPr>
          <p:cNvPicPr>
            <a:picLocks noGrp="1" noChangeAspect="1"/>
          </p:cNvPicPr>
          <p:nvPr>
            <p:ph idx="1"/>
          </p:nvPr>
        </p:nvPicPr>
        <p:blipFill>
          <a:blip r:embed="rId2"/>
          <a:stretch>
            <a:fillRect/>
          </a:stretch>
        </p:blipFill>
        <p:spPr>
          <a:xfrm>
            <a:off x="1293356" y="643467"/>
            <a:ext cx="6673624" cy="3872563"/>
          </a:xfrm>
          <a:prstGeom prst="rect">
            <a:avLst/>
          </a:prstGeom>
        </p:spPr>
      </p:pic>
      <p:sp>
        <p:nvSpPr>
          <p:cNvPr id="2" name="TextBox 1">
            <a:extLst>
              <a:ext uri="{FF2B5EF4-FFF2-40B4-BE49-F238E27FC236}">
                <a16:creationId xmlns:a16="http://schemas.microsoft.com/office/drawing/2014/main" id="{9887C05E-5CA6-769F-DBA9-4CAC52AE14C4}"/>
              </a:ext>
            </a:extLst>
          </p:cNvPr>
          <p:cNvSpPr txBox="1"/>
          <p:nvPr/>
        </p:nvSpPr>
        <p:spPr>
          <a:xfrm>
            <a:off x="3234137" y="4897740"/>
            <a:ext cx="69568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n-lt"/>
                <a:cs typeface="+mn-lt"/>
              </a:rPr>
              <a:t>Word cloud on products bought in United Kingdom.</a:t>
            </a:r>
            <a:br>
              <a:rPr lang="en-US" dirty="0">
                <a:latin typeface="Times New Roman"/>
                <a:ea typeface="+mn-lt"/>
                <a:cs typeface="+mn-lt"/>
              </a:rPr>
            </a:br>
            <a:r>
              <a:rPr lang="en-US" dirty="0">
                <a:latin typeface="Times New Roman"/>
                <a:ea typeface="+mn-lt"/>
                <a:cs typeface="+mn-lt"/>
              </a:rPr>
              <a:t>This picture suggests that Jumbo </a:t>
            </a:r>
            <a:r>
              <a:rPr lang="en-US" dirty="0" err="1">
                <a:latin typeface="Times New Roman"/>
                <a:ea typeface="+mn-lt"/>
                <a:cs typeface="+mn-lt"/>
              </a:rPr>
              <a:t>Bag,Lunch</a:t>
            </a:r>
            <a:r>
              <a:rPr lang="en-US" dirty="0">
                <a:latin typeface="Times New Roman"/>
                <a:ea typeface="+mn-lt"/>
                <a:cs typeface="+mn-lt"/>
              </a:rPr>
              <a:t> </a:t>
            </a:r>
            <a:r>
              <a:rPr lang="en-US" dirty="0" err="1">
                <a:latin typeface="Times New Roman"/>
                <a:ea typeface="+mn-lt"/>
                <a:cs typeface="+mn-lt"/>
              </a:rPr>
              <a:t>Bag,Retrospot</a:t>
            </a:r>
            <a:r>
              <a:rPr lang="en-US" dirty="0">
                <a:latin typeface="Times New Roman"/>
                <a:ea typeface="+mn-lt"/>
                <a:cs typeface="+mn-lt"/>
              </a:rPr>
              <a:t> are the top products</a:t>
            </a:r>
          </a:p>
        </p:txBody>
      </p:sp>
    </p:spTree>
    <p:extLst>
      <p:ext uri="{BB962C8B-B14F-4D97-AF65-F5344CB8AC3E}">
        <p14:creationId xmlns:p14="http://schemas.microsoft.com/office/powerpoint/2010/main" val="49364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1DD-73C0-5A5C-4B19-BCD7EA3FAC20}"/>
              </a:ext>
            </a:extLst>
          </p:cNvPr>
          <p:cNvSpPr>
            <a:spLocks noGrp="1"/>
          </p:cNvSpPr>
          <p:nvPr>
            <p:ph type="title"/>
          </p:nvPr>
        </p:nvSpPr>
        <p:spPr/>
        <p:txBody>
          <a:bodyPr>
            <a:normAutofit/>
          </a:bodyPr>
          <a:lstStyle/>
          <a:p>
            <a:r>
              <a:rPr lang="en-US" sz="3600" dirty="0">
                <a:latin typeface="Times New Roman"/>
                <a:cs typeface="Calibri Light"/>
              </a:rPr>
              <a:t>What did the top customers buy?</a:t>
            </a:r>
            <a:endParaRPr lang="en-US" sz="3600">
              <a:latin typeface="Times New Roman"/>
              <a:cs typeface="Times New Roman"/>
            </a:endParaRPr>
          </a:p>
        </p:txBody>
      </p:sp>
      <p:pic>
        <p:nvPicPr>
          <p:cNvPr id="4" name="Picture 4">
            <a:extLst>
              <a:ext uri="{FF2B5EF4-FFF2-40B4-BE49-F238E27FC236}">
                <a16:creationId xmlns:a16="http://schemas.microsoft.com/office/drawing/2014/main" id="{62F62D3E-D3F6-BA2C-AE90-7443E7E233E9}"/>
              </a:ext>
            </a:extLst>
          </p:cNvPr>
          <p:cNvPicPr>
            <a:picLocks noGrp="1" noChangeAspect="1"/>
          </p:cNvPicPr>
          <p:nvPr>
            <p:ph idx="1"/>
          </p:nvPr>
        </p:nvPicPr>
        <p:blipFill>
          <a:blip r:embed="rId2"/>
          <a:stretch>
            <a:fillRect/>
          </a:stretch>
        </p:blipFill>
        <p:spPr>
          <a:xfrm>
            <a:off x="840002" y="1825625"/>
            <a:ext cx="6978326" cy="3941031"/>
          </a:xfrm>
        </p:spPr>
      </p:pic>
    </p:spTree>
    <p:extLst>
      <p:ext uri="{BB962C8B-B14F-4D97-AF65-F5344CB8AC3E}">
        <p14:creationId xmlns:p14="http://schemas.microsoft.com/office/powerpoint/2010/main" val="2427282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BB4AAFF-B109-CD9D-E836-9C7FAD749DAD}"/>
              </a:ext>
            </a:extLst>
          </p:cNvPr>
          <p:cNvPicPr>
            <a:picLocks noGrp="1" noChangeAspect="1"/>
          </p:cNvPicPr>
          <p:nvPr>
            <p:ph idx="1"/>
          </p:nvPr>
        </p:nvPicPr>
        <p:blipFill>
          <a:blip r:embed="rId2"/>
          <a:stretch>
            <a:fillRect/>
          </a:stretch>
        </p:blipFill>
        <p:spPr>
          <a:xfrm>
            <a:off x="1145209" y="492125"/>
            <a:ext cx="9711081" cy="4351338"/>
          </a:xfrm>
        </p:spPr>
      </p:pic>
    </p:spTree>
    <p:extLst>
      <p:ext uri="{BB962C8B-B14F-4D97-AF65-F5344CB8AC3E}">
        <p14:creationId xmlns:p14="http://schemas.microsoft.com/office/powerpoint/2010/main" val="246600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42C8E00-B62B-8659-2A6B-6018A3FC11F4}"/>
              </a:ext>
            </a:extLst>
          </p:cNvPr>
          <p:cNvPicPr>
            <a:picLocks noGrp="1" noChangeAspect="1"/>
          </p:cNvPicPr>
          <p:nvPr>
            <p:ph idx="1"/>
          </p:nvPr>
        </p:nvPicPr>
        <p:blipFill>
          <a:blip r:embed="rId2"/>
          <a:stretch>
            <a:fillRect/>
          </a:stretch>
        </p:blipFill>
        <p:spPr>
          <a:xfrm>
            <a:off x="986459" y="635000"/>
            <a:ext cx="9711081" cy="4351338"/>
          </a:xfrm>
        </p:spPr>
      </p:pic>
    </p:spTree>
    <p:extLst>
      <p:ext uri="{BB962C8B-B14F-4D97-AF65-F5344CB8AC3E}">
        <p14:creationId xmlns:p14="http://schemas.microsoft.com/office/powerpoint/2010/main" val="86007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9EE4A-7636-5971-AAF8-20C0E96CD5A0}"/>
              </a:ext>
            </a:extLst>
          </p:cNvPr>
          <p:cNvSpPr>
            <a:spLocks noGrp="1"/>
          </p:cNvSpPr>
          <p:nvPr>
            <p:ph type="title"/>
          </p:nvPr>
        </p:nvSpPr>
        <p:spPr>
          <a:xfrm>
            <a:off x="594360" y="640263"/>
            <a:ext cx="3822192" cy="1344975"/>
          </a:xfrm>
        </p:spPr>
        <p:txBody>
          <a:bodyPr>
            <a:normAutofit/>
          </a:bodyPr>
          <a:lstStyle/>
          <a:p>
            <a:r>
              <a:rPr lang="en-US" sz="3600" dirty="0">
                <a:solidFill>
                  <a:schemeClr val="bg1"/>
                </a:solidFill>
                <a:latin typeface="Times New Roman"/>
                <a:cs typeface="Calibri Light"/>
              </a:rPr>
              <a:t>What is often bought together?</a:t>
            </a:r>
            <a:endParaRPr lang="en-US" sz="3600" dirty="0">
              <a:solidFill>
                <a:schemeClr val="bg1"/>
              </a:solidFill>
              <a:latin typeface="Times New Roman"/>
              <a:cs typeface="Times New Roman"/>
            </a:endParaRP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F71CA1-D0A5-4FDF-B33A-303EF18A91A9}"/>
              </a:ext>
            </a:extLst>
          </p:cNvPr>
          <p:cNvSpPr>
            <a:spLocks noGrp="1"/>
          </p:cNvSpPr>
          <p:nvPr>
            <p:ph idx="1"/>
          </p:nvPr>
        </p:nvSpPr>
        <p:spPr>
          <a:xfrm>
            <a:off x="593610" y="2121763"/>
            <a:ext cx="3822192" cy="3773010"/>
          </a:xfrm>
        </p:spPr>
        <p:txBody>
          <a:bodyPr vert="horz" lIns="91440" tIns="45720" rIns="91440" bIns="45720" rtlCol="0" anchor="t">
            <a:normAutofit/>
          </a:bodyPr>
          <a:lstStyle/>
          <a:p>
            <a:r>
              <a:rPr lang="en-US" sz="1600" dirty="0">
                <a:solidFill>
                  <a:schemeClr val="bg1"/>
                </a:solidFill>
                <a:latin typeface="Times New Roman"/>
                <a:ea typeface="Calibri"/>
                <a:cs typeface="Calibri"/>
              </a:rPr>
              <a:t>Since UK dominates the </a:t>
            </a:r>
            <a:r>
              <a:rPr lang="en-US" sz="1600" dirty="0" err="1">
                <a:solidFill>
                  <a:schemeClr val="bg1"/>
                </a:solidFill>
                <a:latin typeface="Times New Roman"/>
                <a:ea typeface="Calibri"/>
                <a:cs typeface="Calibri"/>
              </a:rPr>
              <a:t>market,analyzing</a:t>
            </a:r>
            <a:r>
              <a:rPr lang="en-US" sz="1600" dirty="0">
                <a:solidFill>
                  <a:schemeClr val="bg1"/>
                </a:solidFill>
                <a:latin typeface="Times New Roman"/>
                <a:ea typeface="Calibri"/>
                <a:cs typeface="Calibri"/>
              </a:rPr>
              <a:t> what items are bought together</a:t>
            </a:r>
          </a:p>
          <a:p>
            <a:r>
              <a:rPr lang="en-US" sz="1600" dirty="0">
                <a:solidFill>
                  <a:schemeClr val="bg1"/>
                </a:solidFill>
                <a:latin typeface="Times New Roman"/>
                <a:ea typeface="Calibri"/>
                <a:cs typeface="Calibri"/>
              </a:rPr>
              <a:t>So Green Regency tea cup and saucer and Rose regency tea cup and saucer can be placed nearer to each other in shelves ,discounts can be given on them as a package </a:t>
            </a:r>
          </a:p>
          <a:p>
            <a:endParaRPr lang="en-US" sz="2000">
              <a:solidFill>
                <a:schemeClr val="bg1"/>
              </a:solidFill>
              <a:ea typeface="Calibri"/>
              <a:cs typeface="Calibri"/>
            </a:endParaRPr>
          </a:p>
        </p:txBody>
      </p:sp>
      <p:pic>
        <p:nvPicPr>
          <p:cNvPr id="4" name="Picture 4">
            <a:extLst>
              <a:ext uri="{FF2B5EF4-FFF2-40B4-BE49-F238E27FC236}">
                <a16:creationId xmlns:a16="http://schemas.microsoft.com/office/drawing/2014/main" id="{8537C9E0-6A01-0028-3607-4E6D32D9B327}"/>
              </a:ext>
            </a:extLst>
          </p:cNvPr>
          <p:cNvPicPr>
            <a:picLocks noChangeAspect="1"/>
          </p:cNvPicPr>
          <p:nvPr/>
        </p:nvPicPr>
        <p:blipFill>
          <a:blip r:embed="rId2"/>
          <a:stretch>
            <a:fillRect/>
          </a:stretch>
        </p:blipFill>
        <p:spPr>
          <a:xfrm>
            <a:off x="5110716" y="1281576"/>
            <a:ext cx="6596652" cy="4139398"/>
          </a:xfrm>
          <a:prstGeom prst="rect">
            <a:avLst/>
          </a:prstGeom>
        </p:spPr>
      </p:pic>
    </p:spTree>
    <p:extLst>
      <p:ext uri="{BB962C8B-B14F-4D97-AF65-F5344CB8AC3E}">
        <p14:creationId xmlns:p14="http://schemas.microsoft.com/office/powerpoint/2010/main" val="68215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BC0E-E9A1-FC11-8870-3E873CBD9F9F}"/>
              </a:ext>
            </a:extLst>
          </p:cNvPr>
          <p:cNvSpPr>
            <a:spLocks noGrp="1"/>
          </p:cNvSpPr>
          <p:nvPr>
            <p:ph type="title"/>
          </p:nvPr>
        </p:nvSpPr>
        <p:spPr/>
        <p:txBody>
          <a:bodyPr/>
          <a:lstStyle/>
          <a:p>
            <a:r>
              <a:rPr lang="en-US" dirty="0">
                <a:latin typeface="Times New Roman"/>
                <a:cs typeface="Calibri Light"/>
              </a:rPr>
              <a:t>Conclusions</a:t>
            </a:r>
            <a:endParaRPr lang="en-US" dirty="0">
              <a:latin typeface="Times New Roman"/>
            </a:endParaRPr>
          </a:p>
        </p:txBody>
      </p:sp>
      <p:sp>
        <p:nvSpPr>
          <p:cNvPr id="3" name="Content Placeholder 2">
            <a:extLst>
              <a:ext uri="{FF2B5EF4-FFF2-40B4-BE49-F238E27FC236}">
                <a16:creationId xmlns:a16="http://schemas.microsoft.com/office/drawing/2014/main" id="{CD339066-537D-C090-F6B1-544AC3F46481}"/>
              </a:ext>
            </a:extLst>
          </p:cNvPr>
          <p:cNvSpPr>
            <a:spLocks noGrp="1"/>
          </p:cNvSpPr>
          <p:nvPr>
            <p:ph idx="1"/>
          </p:nvPr>
        </p:nvSpPr>
        <p:spPr/>
        <p:txBody>
          <a:bodyPr vert="horz" lIns="91440" tIns="45720" rIns="91440" bIns="45720" rtlCol="0" anchor="t">
            <a:normAutofit/>
          </a:bodyPr>
          <a:lstStyle/>
          <a:p>
            <a:r>
              <a:rPr lang="en-US" sz="1600" dirty="0">
                <a:latin typeface="Times New Roman"/>
                <a:cs typeface="Calibri"/>
              </a:rPr>
              <a:t>UK Dominates the sales</a:t>
            </a:r>
          </a:p>
          <a:p>
            <a:r>
              <a:rPr lang="en-US" sz="1600" dirty="0">
                <a:latin typeface="Times New Roman"/>
                <a:ea typeface="+mn-lt"/>
                <a:cs typeface="+mn-lt"/>
              </a:rPr>
              <a:t>Customer id 14646 has bought almost 279k </a:t>
            </a:r>
            <a:br>
              <a:rPr lang="en-US" sz="1600" dirty="0">
                <a:latin typeface="Times New Roman"/>
                <a:ea typeface="+mn-lt"/>
                <a:cs typeface="+mn-lt"/>
              </a:rPr>
            </a:br>
            <a:r>
              <a:rPr lang="en-US" sz="1600" dirty="0">
                <a:latin typeface="Times New Roman"/>
                <a:ea typeface="+mn-lt"/>
                <a:cs typeface="+mn-lt"/>
              </a:rPr>
              <a:t>The top customers can be targeted for link membership promotions or be given a loyalty card</a:t>
            </a:r>
            <a:endParaRPr lang="en-US" sz="1600">
              <a:latin typeface="Times New Roman"/>
              <a:cs typeface="Calibri"/>
            </a:endParaRPr>
          </a:p>
          <a:p>
            <a:r>
              <a:rPr lang="en-US" sz="1600" dirty="0">
                <a:latin typeface="Times New Roman"/>
                <a:cs typeface="Calibri"/>
              </a:rPr>
              <a:t>World war 2 gliders and jumbo bag were the top products sold.</a:t>
            </a:r>
          </a:p>
          <a:p>
            <a:r>
              <a:rPr lang="en-US" sz="1600" dirty="0">
                <a:latin typeface="Times New Roman"/>
                <a:cs typeface="Calibri"/>
              </a:rPr>
              <a:t>The top 3 customers individually bought </a:t>
            </a:r>
            <a:r>
              <a:rPr lang="en-US" sz="1600" dirty="0" err="1">
                <a:latin typeface="Times New Roman"/>
                <a:cs typeface="Calibri"/>
              </a:rPr>
              <a:t>spaceboy</a:t>
            </a:r>
            <a:r>
              <a:rPr lang="en-US" sz="1600" dirty="0">
                <a:latin typeface="Times New Roman"/>
                <a:cs typeface="Calibri"/>
              </a:rPr>
              <a:t> lunch </a:t>
            </a:r>
            <a:r>
              <a:rPr lang="en-US" sz="1600" dirty="0" err="1">
                <a:latin typeface="Times New Roman"/>
                <a:cs typeface="Calibri"/>
              </a:rPr>
              <a:t>box,cream</a:t>
            </a:r>
            <a:r>
              <a:rPr lang="en-US" sz="1600" dirty="0">
                <a:latin typeface="Times New Roman"/>
                <a:cs typeface="Calibri"/>
              </a:rPr>
              <a:t> heart card </a:t>
            </a:r>
            <a:r>
              <a:rPr lang="en-US" sz="1600" dirty="0" err="1">
                <a:latin typeface="Times New Roman"/>
                <a:cs typeface="Calibri"/>
              </a:rPr>
              <a:t>folder,heart</a:t>
            </a:r>
            <a:r>
              <a:rPr lang="en-US" sz="1600" dirty="0">
                <a:latin typeface="Times New Roman"/>
                <a:cs typeface="Calibri"/>
              </a:rPr>
              <a:t> of wicker large respectively.</a:t>
            </a:r>
          </a:p>
          <a:p>
            <a:r>
              <a:rPr lang="en-US" sz="1600" dirty="0">
                <a:latin typeface="Times New Roman"/>
                <a:ea typeface="+mn-lt"/>
                <a:cs typeface="+mn-lt"/>
              </a:rPr>
              <a:t>Green Regency tea cup and saucer and Rose regency tea cup and saucer can be placed nearer to each other in shelves ,discounts can be given on them</a:t>
            </a:r>
            <a:r>
              <a:rPr lang="en-US" sz="1600" dirty="0">
                <a:ea typeface="+mn-lt"/>
                <a:cs typeface="+mn-lt"/>
              </a:rPr>
              <a:t> </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59986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8CD5-8FC4-E635-D0C1-22FC2D927A80}"/>
              </a:ext>
            </a:extLst>
          </p:cNvPr>
          <p:cNvSpPr>
            <a:spLocks noGrp="1"/>
          </p:cNvSpPr>
          <p:nvPr>
            <p:ph type="title"/>
          </p:nvPr>
        </p:nvSpPr>
        <p:spPr/>
        <p:txBody>
          <a:bodyPr>
            <a:normAutofit/>
          </a:bodyPr>
          <a:lstStyle/>
          <a:p>
            <a:r>
              <a:rPr lang="en-US" sz="2800" dirty="0">
                <a:latin typeface="Times New Roman"/>
                <a:cs typeface="Calibri Light"/>
              </a:rPr>
              <a:t>RFM Segmentation(Clustering)</a:t>
            </a:r>
            <a:endParaRPr lang="en-US" sz="2800" dirty="0">
              <a:latin typeface="Times New Roman"/>
            </a:endParaRPr>
          </a:p>
        </p:txBody>
      </p:sp>
      <p:pic>
        <p:nvPicPr>
          <p:cNvPr id="4" name="Picture 4">
            <a:extLst>
              <a:ext uri="{FF2B5EF4-FFF2-40B4-BE49-F238E27FC236}">
                <a16:creationId xmlns:a16="http://schemas.microsoft.com/office/drawing/2014/main" id="{FD755946-E0C6-3F92-6A75-7B6076436ECF}"/>
              </a:ext>
            </a:extLst>
          </p:cNvPr>
          <p:cNvPicPr>
            <a:picLocks noGrp="1" noChangeAspect="1"/>
          </p:cNvPicPr>
          <p:nvPr>
            <p:ph idx="1"/>
          </p:nvPr>
        </p:nvPicPr>
        <p:blipFill>
          <a:blip r:embed="rId2"/>
          <a:stretch>
            <a:fillRect/>
          </a:stretch>
        </p:blipFill>
        <p:spPr>
          <a:xfrm>
            <a:off x="885762" y="1523152"/>
            <a:ext cx="3882400" cy="2827338"/>
          </a:xfrm>
        </p:spPr>
      </p:pic>
      <p:pic>
        <p:nvPicPr>
          <p:cNvPr id="5" name="Picture 5">
            <a:extLst>
              <a:ext uri="{FF2B5EF4-FFF2-40B4-BE49-F238E27FC236}">
                <a16:creationId xmlns:a16="http://schemas.microsoft.com/office/drawing/2014/main" id="{54F45FA1-AF8A-A545-14D2-29ECFE659E39}"/>
              </a:ext>
            </a:extLst>
          </p:cNvPr>
          <p:cNvPicPr>
            <a:picLocks noChangeAspect="1"/>
          </p:cNvPicPr>
          <p:nvPr/>
        </p:nvPicPr>
        <p:blipFill>
          <a:blip r:embed="rId3"/>
          <a:stretch>
            <a:fillRect/>
          </a:stretch>
        </p:blipFill>
        <p:spPr>
          <a:xfrm>
            <a:off x="4770934" y="1415934"/>
            <a:ext cx="4418436" cy="2665001"/>
          </a:xfrm>
          <a:prstGeom prst="rect">
            <a:avLst/>
          </a:prstGeom>
        </p:spPr>
      </p:pic>
      <p:pic>
        <p:nvPicPr>
          <p:cNvPr id="6" name="Picture 6">
            <a:extLst>
              <a:ext uri="{FF2B5EF4-FFF2-40B4-BE49-F238E27FC236}">
                <a16:creationId xmlns:a16="http://schemas.microsoft.com/office/drawing/2014/main" id="{C18EAFA1-9B0C-2302-8B12-98C6872EE227}"/>
              </a:ext>
            </a:extLst>
          </p:cNvPr>
          <p:cNvPicPr>
            <a:picLocks noChangeAspect="1"/>
          </p:cNvPicPr>
          <p:nvPr/>
        </p:nvPicPr>
        <p:blipFill>
          <a:blip r:embed="rId4"/>
          <a:stretch>
            <a:fillRect/>
          </a:stretch>
        </p:blipFill>
        <p:spPr>
          <a:xfrm>
            <a:off x="8772889" y="1524264"/>
            <a:ext cx="3353963" cy="2442524"/>
          </a:xfrm>
          <a:prstGeom prst="rect">
            <a:avLst/>
          </a:prstGeom>
        </p:spPr>
      </p:pic>
      <p:sp>
        <p:nvSpPr>
          <p:cNvPr id="7" name="TextBox 6">
            <a:extLst>
              <a:ext uri="{FF2B5EF4-FFF2-40B4-BE49-F238E27FC236}">
                <a16:creationId xmlns:a16="http://schemas.microsoft.com/office/drawing/2014/main" id="{E59E12FE-0465-61EC-E89E-27B1EB196725}"/>
              </a:ext>
            </a:extLst>
          </p:cNvPr>
          <p:cNvSpPr txBox="1"/>
          <p:nvPr/>
        </p:nvSpPr>
        <p:spPr>
          <a:xfrm>
            <a:off x="988855" y="4734869"/>
            <a:ext cx="586332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ea typeface="+mn-lt"/>
                <a:cs typeface="+mn-lt"/>
              </a:rPr>
              <a:t>Cluster 0-Recency is very </a:t>
            </a:r>
            <a:r>
              <a:rPr lang="en-US" sz="1400" dirty="0" err="1">
                <a:highlight>
                  <a:srgbClr val="FFFF00"/>
                </a:highlight>
                <a:latin typeface="Times New Roman"/>
                <a:ea typeface="+mn-lt"/>
                <a:cs typeface="+mn-lt"/>
              </a:rPr>
              <a:t>high,Frequency</a:t>
            </a:r>
            <a:r>
              <a:rPr lang="en-US" sz="1400" dirty="0">
                <a:latin typeface="Times New Roman"/>
                <a:ea typeface="+mn-lt"/>
                <a:cs typeface="+mn-lt"/>
              </a:rPr>
              <a:t> is low ,Monetary is low</a:t>
            </a:r>
          </a:p>
          <a:p>
            <a:r>
              <a:rPr lang="en-US" sz="1400" dirty="0">
                <a:latin typeface="Times New Roman"/>
                <a:cs typeface="Calibri"/>
              </a:rPr>
              <a:t>Cluster 1-Recency is </a:t>
            </a:r>
            <a:r>
              <a:rPr lang="en-US" sz="1400" dirty="0" err="1">
                <a:latin typeface="Times New Roman"/>
                <a:cs typeface="Calibri"/>
              </a:rPr>
              <a:t>low,Frequency</a:t>
            </a:r>
            <a:r>
              <a:rPr lang="en-US" sz="1400" dirty="0">
                <a:latin typeface="Times New Roman"/>
                <a:cs typeface="Calibri"/>
              </a:rPr>
              <a:t> is </a:t>
            </a:r>
            <a:r>
              <a:rPr lang="en-US" sz="1400" dirty="0" err="1">
                <a:latin typeface="Times New Roman"/>
                <a:cs typeface="Calibri"/>
              </a:rPr>
              <a:t>low,</a:t>
            </a:r>
            <a:r>
              <a:rPr lang="en-US" sz="1400" dirty="0" err="1">
                <a:highlight>
                  <a:srgbClr val="FFFF00"/>
                </a:highlight>
                <a:latin typeface="Times New Roman"/>
                <a:cs typeface="Calibri"/>
              </a:rPr>
              <a:t>Monetary</a:t>
            </a:r>
            <a:r>
              <a:rPr lang="en-US" sz="1400" dirty="0">
                <a:highlight>
                  <a:srgbClr val="FFFF00"/>
                </a:highlight>
                <a:latin typeface="Times New Roman"/>
                <a:cs typeface="Calibri"/>
              </a:rPr>
              <a:t> high</a:t>
            </a:r>
          </a:p>
          <a:p>
            <a:r>
              <a:rPr lang="en-US" sz="1400" dirty="0">
                <a:latin typeface="Times New Roman"/>
                <a:cs typeface="Calibri"/>
              </a:rPr>
              <a:t>Cluster 2-Receny is </a:t>
            </a:r>
            <a:r>
              <a:rPr lang="en-US" sz="1400" dirty="0" err="1">
                <a:latin typeface="Times New Roman"/>
                <a:cs typeface="Calibri"/>
              </a:rPr>
              <a:t>low,</a:t>
            </a:r>
            <a:r>
              <a:rPr lang="en-US" sz="1400" dirty="0" err="1">
                <a:highlight>
                  <a:srgbClr val="FFFF00"/>
                </a:highlight>
                <a:latin typeface="Times New Roman"/>
                <a:cs typeface="Calibri"/>
              </a:rPr>
              <a:t>Frequency</a:t>
            </a:r>
            <a:r>
              <a:rPr lang="en-US" sz="1400" dirty="0">
                <a:highlight>
                  <a:srgbClr val="FFFF00"/>
                </a:highlight>
                <a:latin typeface="Times New Roman"/>
                <a:cs typeface="Calibri"/>
              </a:rPr>
              <a:t> is </a:t>
            </a:r>
            <a:r>
              <a:rPr lang="en-US" sz="1400" dirty="0" err="1">
                <a:highlight>
                  <a:srgbClr val="FFFF00"/>
                </a:highlight>
                <a:latin typeface="Times New Roman"/>
                <a:cs typeface="Calibri"/>
              </a:rPr>
              <a:t>high</a:t>
            </a:r>
            <a:r>
              <a:rPr lang="en-US" sz="1400" dirty="0" err="1">
                <a:latin typeface="Times New Roman"/>
                <a:cs typeface="Calibri"/>
              </a:rPr>
              <a:t>,Monetary</a:t>
            </a:r>
            <a:r>
              <a:rPr lang="en-US" sz="1400" dirty="0">
                <a:latin typeface="Times New Roman"/>
                <a:cs typeface="Calibri"/>
              </a:rPr>
              <a:t> low</a:t>
            </a:r>
          </a:p>
        </p:txBody>
      </p:sp>
      <p:pic>
        <p:nvPicPr>
          <p:cNvPr id="8" name="Picture 8">
            <a:extLst>
              <a:ext uri="{FF2B5EF4-FFF2-40B4-BE49-F238E27FC236}">
                <a16:creationId xmlns:a16="http://schemas.microsoft.com/office/drawing/2014/main" id="{A6673332-7DDE-618D-6883-96B7964B6C8B}"/>
              </a:ext>
            </a:extLst>
          </p:cNvPr>
          <p:cNvPicPr>
            <a:picLocks noChangeAspect="1"/>
          </p:cNvPicPr>
          <p:nvPr/>
        </p:nvPicPr>
        <p:blipFill>
          <a:blip r:embed="rId5"/>
          <a:stretch>
            <a:fillRect/>
          </a:stretch>
        </p:blipFill>
        <p:spPr>
          <a:xfrm>
            <a:off x="6737010" y="4616070"/>
            <a:ext cx="3150375" cy="906531"/>
          </a:xfrm>
          <a:prstGeom prst="rect">
            <a:avLst/>
          </a:prstGeom>
        </p:spPr>
      </p:pic>
    </p:spTree>
    <p:extLst>
      <p:ext uri="{BB962C8B-B14F-4D97-AF65-F5344CB8AC3E}">
        <p14:creationId xmlns:p14="http://schemas.microsoft.com/office/powerpoint/2010/main" val="2979216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59DE-6D81-700F-AFDC-B7256AA79EC6}"/>
              </a:ext>
            </a:extLst>
          </p:cNvPr>
          <p:cNvSpPr>
            <a:spLocks noGrp="1"/>
          </p:cNvSpPr>
          <p:nvPr>
            <p:ph type="title"/>
          </p:nvPr>
        </p:nvSpPr>
        <p:spPr/>
        <p:txBody>
          <a:bodyPr>
            <a:normAutofit/>
          </a:bodyPr>
          <a:lstStyle/>
          <a:p>
            <a:r>
              <a:rPr lang="en-US" sz="1800" dirty="0">
                <a:latin typeface="Times New Roman"/>
                <a:cs typeface="Calibri Light"/>
              </a:rPr>
              <a:t>Cluster 0</a:t>
            </a:r>
            <a:endParaRPr lang="en-US" sz="1800" dirty="0">
              <a:latin typeface="Times New Roman"/>
            </a:endParaRPr>
          </a:p>
        </p:txBody>
      </p:sp>
      <p:pic>
        <p:nvPicPr>
          <p:cNvPr id="4" name="Picture 4">
            <a:extLst>
              <a:ext uri="{FF2B5EF4-FFF2-40B4-BE49-F238E27FC236}">
                <a16:creationId xmlns:a16="http://schemas.microsoft.com/office/drawing/2014/main" id="{CB87AA07-DCEC-3283-C596-24347DDCEE62}"/>
              </a:ext>
            </a:extLst>
          </p:cNvPr>
          <p:cNvPicPr>
            <a:picLocks noGrp="1" noChangeAspect="1"/>
          </p:cNvPicPr>
          <p:nvPr>
            <p:ph idx="1"/>
          </p:nvPr>
        </p:nvPicPr>
        <p:blipFill>
          <a:blip r:embed="rId2"/>
          <a:stretch>
            <a:fillRect/>
          </a:stretch>
        </p:blipFill>
        <p:spPr>
          <a:xfrm>
            <a:off x="425614" y="1426811"/>
            <a:ext cx="3692173" cy="2711003"/>
          </a:xfrm>
        </p:spPr>
      </p:pic>
      <p:pic>
        <p:nvPicPr>
          <p:cNvPr id="5" name="Picture 4">
            <a:extLst>
              <a:ext uri="{FF2B5EF4-FFF2-40B4-BE49-F238E27FC236}">
                <a16:creationId xmlns:a16="http://schemas.microsoft.com/office/drawing/2014/main" id="{ACC542FD-C880-3EA3-9A28-1EEEAFBA60C9}"/>
              </a:ext>
            </a:extLst>
          </p:cNvPr>
          <p:cNvPicPr>
            <a:picLocks noChangeAspect="1"/>
          </p:cNvPicPr>
          <p:nvPr/>
        </p:nvPicPr>
        <p:blipFill>
          <a:blip r:embed="rId3"/>
          <a:stretch>
            <a:fillRect/>
          </a:stretch>
        </p:blipFill>
        <p:spPr>
          <a:xfrm>
            <a:off x="4114491" y="1477526"/>
            <a:ext cx="3756763" cy="2724151"/>
          </a:xfrm>
          <a:prstGeom prst="rect">
            <a:avLst/>
          </a:prstGeom>
        </p:spPr>
      </p:pic>
      <p:pic>
        <p:nvPicPr>
          <p:cNvPr id="7" name="Picture 4">
            <a:extLst>
              <a:ext uri="{FF2B5EF4-FFF2-40B4-BE49-F238E27FC236}">
                <a16:creationId xmlns:a16="http://schemas.microsoft.com/office/drawing/2014/main" id="{E4DF499B-1A23-D8F5-5B76-628B98C5BC10}"/>
              </a:ext>
            </a:extLst>
          </p:cNvPr>
          <p:cNvPicPr>
            <a:picLocks noChangeAspect="1"/>
          </p:cNvPicPr>
          <p:nvPr/>
        </p:nvPicPr>
        <p:blipFill>
          <a:blip r:embed="rId4"/>
          <a:stretch>
            <a:fillRect/>
          </a:stretch>
        </p:blipFill>
        <p:spPr>
          <a:xfrm>
            <a:off x="7815851" y="1474436"/>
            <a:ext cx="3852013" cy="2835275"/>
          </a:xfrm>
          <a:prstGeom prst="rect">
            <a:avLst/>
          </a:prstGeom>
        </p:spPr>
      </p:pic>
      <p:sp>
        <p:nvSpPr>
          <p:cNvPr id="8" name="TextBox 7">
            <a:extLst>
              <a:ext uri="{FF2B5EF4-FFF2-40B4-BE49-F238E27FC236}">
                <a16:creationId xmlns:a16="http://schemas.microsoft.com/office/drawing/2014/main" id="{730C6620-E128-A902-0C74-F3647436C7A6}"/>
              </a:ext>
            </a:extLst>
          </p:cNvPr>
          <p:cNvSpPr txBox="1"/>
          <p:nvPr/>
        </p:nvSpPr>
        <p:spPr>
          <a:xfrm>
            <a:off x="4286249" y="841374"/>
            <a:ext cx="2460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Calibri"/>
              </a:rPr>
              <a:t>Cluster 1</a:t>
            </a:r>
            <a:endParaRPr lang="en-US" dirty="0">
              <a:latin typeface="Times New Roman"/>
            </a:endParaRPr>
          </a:p>
        </p:txBody>
      </p:sp>
      <p:sp>
        <p:nvSpPr>
          <p:cNvPr id="9" name="TextBox 8">
            <a:extLst>
              <a:ext uri="{FF2B5EF4-FFF2-40B4-BE49-F238E27FC236}">
                <a16:creationId xmlns:a16="http://schemas.microsoft.com/office/drawing/2014/main" id="{578C5D6E-03E4-B507-9269-17211657E90A}"/>
              </a:ext>
            </a:extLst>
          </p:cNvPr>
          <p:cNvSpPr txBox="1"/>
          <p:nvPr/>
        </p:nvSpPr>
        <p:spPr>
          <a:xfrm>
            <a:off x="7953375" y="841375"/>
            <a:ext cx="2095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Cluster 2</a:t>
            </a:r>
            <a:endParaRPr lang="en-US" dirty="0"/>
          </a:p>
        </p:txBody>
      </p:sp>
    </p:spTree>
    <p:extLst>
      <p:ext uri="{BB962C8B-B14F-4D97-AF65-F5344CB8AC3E}">
        <p14:creationId xmlns:p14="http://schemas.microsoft.com/office/powerpoint/2010/main" val="265152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406F-C863-98CE-081C-66F04AF8E9AA}"/>
              </a:ext>
            </a:extLst>
          </p:cNvPr>
          <p:cNvSpPr>
            <a:spLocks noGrp="1"/>
          </p:cNvSpPr>
          <p:nvPr>
            <p:ph type="title"/>
          </p:nvPr>
        </p:nvSpPr>
        <p:spPr/>
        <p:txBody>
          <a:bodyPr>
            <a:normAutofit/>
          </a:bodyPr>
          <a:lstStyle/>
          <a:p>
            <a:r>
              <a:rPr lang="en-US" sz="2000" dirty="0">
                <a:latin typeface="Times New Roman"/>
                <a:cs typeface="Calibri Light"/>
              </a:rPr>
              <a:t>Cluster distribution in United Kingdom</a:t>
            </a:r>
            <a:endParaRPr lang="en-US" sz="2000" dirty="0">
              <a:latin typeface="Times New Roman"/>
            </a:endParaRPr>
          </a:p>
        </p:txBody>
      </p:sp>
      <p:pic>
        <p:nvPicPr>
          <p:cNvPr id="4" name="Picture 4">
            <a:extLst>
              <a:ext uri="{FF2B5EF4-FFF2-40B4-BE49-F238E27FC236}">
                <a16:creationId xmlns:a16="http://schemas.microsoft.com/office/drawing/2014/main" id="{013774D0-1A91-1036-4A75-A1D9CC31062C}"/>
              </a:ext>
            </a:extLst>
          </p:cNvPr>
          <p:cNvPicPr>
            <a:picLocks noGrp="1" noChangeAspect="1"/>
          </p:cNvPicPr>
          <p:nvPr>
            <p:ph idx="1"/>
          </p:nvPr>
        </p:nvPicPr>
        <p:blipFill>
          <a:blip r:embed="rId2"/>
          <a:stretch>
            <a:fillRect/>
          </a:stretch>
        </p:blipFill>
        <p:spPr>
          <a:xfrm>
            <a:off x="1924099" y="1825625"/>
            <a:ext cx="8343803" cy="4351338"/>
          </a:xfrm>
        </p:spPr>
      </p:pic>
    </p:spTree>
    <p:extLst>
      <p:ext uri="{BB962C8B-B14F-4D97-AF65-F5344CB8AC3E}">
        <p14:creationId xmlns:p14="http://schemas.microsoft.com/office/powerpoint/2010/main" val="459457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8D273-9074-FE19-FDE0-839C99CA27EB}"/>
              </a:ext>
            </a:extLst>
          </p:cNvPr>
          <p:cNvSpPr txBox="1"/>
          <p:nvPr/>
        </p:nvSpPr>
        <p:spPr>
          <a:xfrm>
            <a:off x="1285875" y="5111749"/>
            <a:ext cx="4127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Calibri"/>
              </a:rPr>
              <a:t>Segmentation using </a:t>
            </a:r>
            <a:r>
              <a:rPr lang="en-US" dirty="0" err="1">
                <a:latin typeface="Times New Roman"/>
                <a:cs typeface="Calibri"/>
              </a:rPr>
              <a:t>rfm</a:t>
            </a:r>
            <a:r>
              <a:rPr lang="en-US" dirty="0">
                <a:latin typeface="Times New Roman"/>
                <a:cs typeface="Calibri"/>
              </a:rPr>
              <a:t> scores </a:t>
            </a:r>
          </a:p>
        </p:txBody>
      </p:sp>
      <p:pic>
        <p:nvPicPr>
          <p:cNvPr id="7" name="Picture 7">
            <a:extLst>
              <a:ext uri="{FF2B5EF4-FFF2-40B4-BE49-F238E27FC236}">
                <a16:creationId xmlns:a16="http://schemas.microsoft.com/office/drawing/2014/main" id="{E4E5EBE8-EA2A-587E-503D-00B316523179}"/>
              </a:ext>
            </a:extLst>
          </p:cNvPr>
          <p:cNvPicPr>
            <a:picLocks noGrp="1" noChangeAspect="1"/>
          </p:cNvPicPr>
          <p:nvPr>
            <p:ph idx="1"/>
          </p:nvPr>
        </p:nvPicPr>
        <p:blipFill>
          <a:blip r:embed="rId2"/>
          <a:stretch>
            <a:fillRect/>
          </a:stretch>
        </p:blipFill>
        <p:spPr>
          <a:xfrm>
            <a:off x="383524" y="206375"/>
            <a:ext cx="8789703" cy="4351338"/>
          </a:xfrm>
        </p:spPr>
      </p:pic>
      <p:pic>
        <p:nvPicPr>
          <p:cNvPr id="8" name="Picture 8">
            <a:extLst>
              <a:ext uri="{FF2B5EF4-FFF2-40B4-BE49-F238E27FC236}">
                <a16:creationId xmlns:a16="http://schemas.microsoft.com/office/drawing/2014/main" id="{B69165DF-FE4A-8FCA-74A7-EA9995528607}"/>
              </a:ext>
            </a:extLst>
          </p:cNvPr>
          <p:cNvPicPr>
            <a:picLocks noChangeAspect="1"/>
          </p:cNvPicPr>
          <p:nvPr/>
        </p:nvPicPr>
        <p:blipFill>
          <a:blip r:embed="rId3"/>
          <a:stretch>
            <a:fillRect/>
          </a:stretch>
        </p:blipFill>
        <p:spPr>
          <a:xfrm>
            <a:off x="7962900" y="4646691"/>
            <a:ext cx="3441700" cy="1882618"/>
          </a:xfrm>
          <a:prstGeom prst="rect">
            <a:avLst/>
          </a:prstGeom>
        </p:spPr>
      </p:pic>
    </p:spTree>
    <p:extLst>
      <p:ext uri="{BB962C8B-B14F-4D97-AF65-F5344CB8AC3E}">
        <p14:creationId xmlns:p14="http://schemas.microsoft.com/office/powerpoint/2010/main" val="386818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AE03-7354-CCDF-9BA8-BF81C0706137}"/>
              </a:ext>
            </a:extLst>
          </p:cNvPr>
          <p:cNvSpPr>
            <a:spLocks noGrp="1"/>
          </p:cNvSpPr>
          <p:nvPr>
            <p:ph type="title"/>
          </p:nvPr>
        </p:nvSpPr>
        <p:spPr/>
        <p:txBody>
          <a:bodyPr>
            <a:normAutofit/>
          </a:bodyPr>
          <a:lstStyle/>
          <a:p>
            <a:r>
              <a:rPr lang="en-US" sz="3600" dirty="0">
                <a:latin typeface="Times New Roman"/>
                <a:cs typeface="Calibri Light"/>
              </a:rPr>
              <a:t>Sales Performance</a:t>
            </a:r>
            <a:endParaRPr lang="en-US" sz="3600" dirty="0">
              <a:latin typeface="Times New Roman"/>
            </a:endParaRPr>
          </a:p>
        </p:txBody>
      </p:sp>
    </p:spTree>
    <p:extLst>
      <p:ext uri="{BB962C8B-B14F-4D97-AF65-F5344CB8AC3E}">
        <p14:creationId xmlns:p14="http://schemas.microsoft.com/office/powerpoint/2010/main" val="3833175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8EA02-ABE4-4096-7290-CA5292DD05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UK </a:t>
            </a:r>
          </a:p>
        </p:txBody>
      </p:sp>
      <p:sp>
        <p:nvSpPr>
          <p:cNvPr id="20"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9EBB57A4-B84D-661B-D7BA-97E49E967402}"/>
              </a:ext>
            </a:extLst>
          </p:cNvPr>
          <p:cNvPicPr>
            <a:picLocks noChangeAspect="1"/>
          </p:cNvPicPr>
          <p:nvPr/>
        </p:nvPicPr>
        <p:blipFill rotWithShape="1">
          <a:blip r:embed="rId2"/>
          <a:srcRect t="4404" b="3643"/>
          <a:stretch/>
        </p:blipFill>
        <p:spPr>
          <a:xfrm>
            <a:off x="4062964" y="942538"/>
            <a:ext cx="7163222" cy="4808332"/>
          </a:xfrm>
          <a:prstGeom prst="rect">
            <a:avLst/>
          </a:prstGeom>
          <a:effectLst/>
        </p:spPr>
      </p:pic>
    </p:spTree>
    <p:extLst>
      <p:ext uri="{BB962C8B-B14F-4D97-AF65-F5344CB8AC3E}">
        <p14:creationId xmlns:p14="http://schemas.microsoft.com/office/powerpoint/2010/main" val="312894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119909-6E56-39F8-5FE5-23055EE7CCE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France</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AB881B15-EFEF-3E9C-A9AB-0109C42B136F}"/>
              </a:ext>
            </a:extLst>
          </p:cNvPr>
          <p:cNvPicPr>
            <a:picLocks noGrp="1" noChangeAspect="1"/>
          </p:cNvPicPr>
          <p:nvPr>
            <p:ph idx="1"/>
          </p:nvPr>
        </p:nvPicPr>
        <p:blipFill rotWithShape="1">
          <a:blip r:embed="rId2"/>
          <a:srcRect t="9596"/>
          <a:stretch/>
        </p:blipFill>
        <p:spPr>
          <a:xfrm>
            <a:off x="976251" y="942538"/>
            <a:ext cx="7163222" cy="4808332"/>
          </a:xfrm>
          <a:prstGeom prst="rect">
            <a:avLst/>
          </a:prstGeom>
          <a:effectLst/>
        </p:spPr>
      </p:pic>
    </p:spTree>
    <p:extLst>
      <p:ext uri="{BB962C8B-B14F-4D97-AF65-F5344CB8AC3E}">
        <p14:creationId xmlns:p14="http://schemas.microsoft.com/office/powerpoint/2010/main" val="15127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DE493-B8D6-0E70-BA7D-4247C32BB97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Germany</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BBE47172-AA80-93FC-DAC3-F5302018A7E2}"/>
              </a:ext>
            </a:extLst>
          </p:cNvPr>
          <p:cNvPicPr>
            <a:picLocks noGrp="1" noChangeAspect="1"/>
          </p:cNvPicPr>
          <p:nvPr>
            <p:ph idx="1"/>
          </p:nvPr>
        </p:nvPicPr>
        <p:blipFill rotWithShape="1">
          <a:blip r:embed="rId2"/>
          <a:srcRect t="8048"/>
          <a:stretch/>
        </p:blipFill>
        <p:spPr>
          <a:xfrm>
            <a:off x="976251" y="942538"/>
            <a:ext cx="7163222" cy="4808332"/>
          </a:xfrm>
          <a:prstGeom prst="rect">
            <a:avLst/>
          </a:prstGeom>
          <a:effectLst/>
        </p:spPr>
      </p:pic>
    </p:spTree>
    <p:extLst>
      <p:ext uri="{BB962C8B-B14F-4D97-AF65-F5344CB8AC3E}">
        <p14:creationId xmlns:p14="http://schemas.microsoft.com/office/powerpoint/2010/main" val="3522742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AA05-66A1-7F32-02BB-3A777A1A5886}"/>
              </a:ext>
            </a:extLst>
          </p:cNvPr>
          <p:cNvSpPr>
            <a:spLocks noGrp="1"/>
          </p:cNvSpPr>
          <p:nvPr>
            <p:ph type="title"/>
          </p:nvPr>
        </p:nvSpPr>
        <p:spPr/>
        <p:txBody>
          <a:bodyPr/>
          <a:lstStyle/>
          <a:p>
            <a:r>
              <a:rPr lang="en-US" dirty="0">
                <a:cs typeface="Calibri Light"/>
              </a:rPr>
              <a:t>What did the best customers buy and what did they buy together?</a:t>
            </a:r>
            <a:endParaRPr lang="en-US" dirty="0"/>
          </a:p>
        </p:txBody>
      </p:sp>
      <p:pic>
        <p:nvPicPr>
          <p:cNvPr id="4" name="Picture 4">
            <a:extLst>
              <a:ext uri="{FF2B5EF4-FFF2-40B4-BE49-F238E27FC236}">
                <a16:creationId xmlns:a16="http://schemas.microsoft.com/office/drawing/2014/main" id="{E0FAAC17-60B7-8E17-75E6-3F956130B70E}"/>
              </a:ext>
            </a:extLst>
          </p:cNvPr>
          <p:cNvPicPr>
            <a:picLocks noGrp="1" noChangeAspect="1"/>
          </p:cNvPicPr>
          <p:nvPr>
            <p:ph idx="1"/>
          </p:nvPr>
        </p:nvPicPr>
        <p:blipFill>
          <a:blip r:embed="rId2"/>
          <a:stretch>
            <a:fillRect/>
          </a:stretch>
        </p:blipFill>
        <p:spPr>
          <a:xfrm>
            <a:off x="838200" y="2290377"/>
            <a:ext cx="6419850" cy="3421833"/>
          </a:xfrm>
        </p:spPr>
      </p:pic>
      <p:pic>
        <p:nvPicPr>
          <p:cNvPr id="8" name="Picture 8">
            <a:extLst>
              <a:ext uri="{FF2B5EF4-FFF2-40B4-BE49-F238E27FC236}">
                <a16:creationId xmlns:a16="http://schemas.microsoft.com/office/drawing/2014/main" id="{2A7DFD89-85EE-F4B1-F027-E290C5DD3971}"/>
              </a:ext>
            </a:extLst>
          </p:cNvPr>
          <p:cNvPicPr>
            <a:picLocks noChangeAspect="1"/>
          </p:cNvPicPr>
          <p:nvPr/>
        </p:nvPicPr>
        <p:blipFill>
          <a:blip r:embed="rId3"/>
          <a:stretch>
            <a:fillRect/>
          </a:stretch>
        </p:blipFill>
        <p:spPr>
          <a:xfrm>
            <a:off x="7629525" y="2983123"/>
            <a:ext cx="3870326" cy="2177631"/>
          </a:xfrm>
          <a:prstGeom prst="rect">
            <a:avLst/>
          </a:prstGeom>
        </p:spPr>
      </p:pic>
      <p:sp>
        <p:nvSpPr>
          <p:cNvPr id="9" name="TextBox 8">
            <a:extLst>
              <a:ext uri="{FF2B5EF4-FFF2-40B4-BE49-F238E27FC236}">
                <a16:creationId xmlns:a16="http://schemas.microsoft.com/office/drawing/2014/main" id="{2643BD46-6185-5F6A-E3C6-4E18C6E9E45A}"/>
              </a:ext>
            </a:extLst>
          </p:cNvPr>
          <p:cNvSpPr txBox="1"/>
          <p:nvPr/>
        </p:nvSpPr>
        <p:spPr>
          <a:xfrm>
            <a:off x="1095375" y="6000749"/>
            <a:ext cx="9779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Best customers bought Dolly girl beaker,50's </a:t>
            </a:r>
            <a:r>
              <a:rPr lang="en-US" dirty="0" err="1">
                <a:cs typeface="Calibri"/>
              </a:rPr>
              <a:t>christmas</a:t>
            </a:r>
            <a:r>
              <a:rPr lang="en-US" dirty="0">
                <a:cs typeface="Calibri"/>
              </a:rPr>
              <a:t> gift bag</a:t>
            </a:r>
          </a:p>
          <a:p>
            <a:r>
              <a:rPr lang="en-US" dirty="0">
                <a:cs typeface="Calibri"/>
              </a:rPr>
              <a:t>They bought Gardners kneeling pad cup of tea and kneeling pad together</a:t>
            </a:r>
          </a:p>
        </p:txBody>
      </p:sp>
    </p:spTree>
    <p:extLst>
      <p:ext uri="{BB962C8B-B14F-4D97-AF65-F5344CB8AC3E}">
        <p14:creationId xmlns:p14="http://schemas.microsoft.com/office/powerpoint/2010/main" val="83807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5147-CD44-D2ED-56E4-D8F95D19DCD5}"/>
              </a:ext>
            </a:extLst>
          </p:cNvPr>
          <p:cNvSpPr>
            <a:spLocks noGrp="1"/>
          </p:cNvSpPr>
          <p:nvPr>
            <p:ph type="title"/>
          </p:nvPr>
        </p:nvSpPr>
        <p:spPr/>
        <p:txBody>
          <a:bodyPr>
            <a:normAutofit/>
          </a:bodyPr>
          <a:lstStyle/>
          <a:p>
            <a:r>
              <a:rPr lang="en-US" sz="2000" dirty="0">
                <a:cs typeface="Calibri Light"/>
              </a:rPr>
              <a:t>Conclusions</a:t>
            </a:r>
            <a:endParaRPr lang="en-US" sz="2000" dirty="0"/>
          </a:p>
        </p:txBody>
      </p:sp>
      <p:sp>
        <p:nvSpPr>
          <p:cNvPr id="3" name="Content Placeholder 2">
            <a:extLst>
              <a:ext uri="{FF2B5EF4-FFF2-40B4-BE49-F238E27FC236}">
                <a16:creationId xmlns:a16="http://schemas.microsoft.com/office/drawing/2014/main" id="{596D022E-F60F-CC43-0216-2AD62E09AB15}"/>
              </a:ext>
            </a:extLst>
          </p:cNvPr>
          <p:cNvSpPr>
            <a:spLocks noGrp="1"/>
          </p:cNvSpPr>
          <p:nvPr>
            <p:ph idx="1"/>
          </p:nvPr>
        </p:nvSpPr>
        <p:spPr/>
        <p:txBody>
          <a:bodyPr vert="horz" lIns="91440" tIns="45720" rIns="91440" bIns="45720" rtlCol="0" anchor="t">
            <a:normAutofit/>
          </a:bodyPr>
          <a:lstStyle/>
          <a:p>
            <a:r>
              <a:rPr lang="en-US" sz="1600" dirty="0">
                <a:latin typeface="Times New Roman"/>
                <a:cs typeface="Calibri"/>
              </a:rPr>
              <a:t>Based on clustering ,3 main clusters can be seen </a:t>
            </a:r>
          </a:p>
          <a:p>
            <a:r>
              <a:rPr lang="en-US" sz="1600" dirty="0">
                <a:latin typeface="Times New Roman"/>
                <a:cs typeface="Calibri"/>
              </a:rPr>
              <a:t>United kingdom shows high count of customers belonging to cluster 1 which is high monetary ,this might be due to a large chunk of customers are from UK.</a:t>
            </a:r>
          </a:p>
          <a:p>
            <a:r>
              <a:rPr lang="en-US" sz="1600" dirty="0">
                <a:latin typeface="Times New Roman"/>
                <a:cs typeface="Calibri"/>
              </a:rPr>
              <a:t>Using </a:t>
            </a:r>
            <a:r>
              <a:rPr lang="en-US" sz="1600" dirty="0" err="1">
                <a:latin typeface="Times New Roman"/>
                <a:cs typeface="Calibri"/>
              </a:rPr>
              <a:t>rfm</a:t>
            </a:r>
            <a:r>
              <a:rPr lang="en-US" sz="1600" dirty="0">
                <a:latin typeface="Times New Roman"/>
                <a:cs typeface="Calibri"/>
              </a:rPr>
              <a:t> score and making segments manually 10 segments are defined.</a:t>
            </a:r>
          </a:p>
          <a:p>
            <a:r>
              <a:rPr lang="en-US" sz="1600" dirty="0">
                <a:latin typeface="Times New Roman"/>
                <a:cs typeface="Calibri"/>
              </a:rPr>
              <a:t>United Kingdom shows high number of best customers and </a:t>
            </a:r>
            <a:r>
              <a:rPr lang="en-US" sz="1600" dirty="0" err="1">
                <a:latin typeface="Times New Roman"/>
                <a:cs typeface="Calibri"/>
              </a:rPr>
              <a:t>loyals.These</a:t>
            </a:r>
            <a:r>
              <a:rPr lang="en-US" sz="1600" dirty="0">
                <a:latin typeface="Times New Roman"/>
                <a:cs typeface="Calibri"/>
              </a:rPr>
              <a:t> customer profiles can be targeted for link membership cards or promotions and offers.</a:t>
            </a:r>
          </a:p>
          <a:p>
            <a:r>
              <a:rPr lang="en-US" sz="1600" dirty="0">
                <a:latin typeface="Times New Roman"/>
                <a:cs typeface="Calibri"/>
              </a:rPr>
              <a:t>Best customers and potential loyalists can be suggested to convert to </a:t>
            </a:r>
            <a:r>
              <a:rPr lang="en-US" sz="1600" dirty="0" err="1">
                <a:latin typeface="Times New Roman"/>
                <a:cs typeface="Calibri"/>
              </a:rPr>
              <a:t>loyals</a:t>
            </a:r>
          </a:p>
          <a:p>
            <a:pPr>
              <a:lnSpc>
                <a:spcPct val="100000"/>
              </a:lnSpc>
              <a:spcBef>
                <a:spcPts val="0"/>
              </a:spcBef>
            </a:pPr>
            <a:r>
              <a:rPr lang="en-US" sz="1600" dirty="0">
                <a:latin typeface="Times New Roman"/>
                <a:cs typeface="Calibri"/>
              </a:rPr>
              <a:t>Best customers bought Dolly girl beaker,50's </a:t>
            </a:r>
            <a:r>
              <a:rPr lang="en-US" sz="1600" dirty="0" err="1">
                <a:latin typeface="Times New Roman"/>
                <a:cs typeface="Calibri"/>
              </a:rPr>
              <a:t>christmas</a:t>
            </a:r>
            <a:r>
              <a:rPr lang="en-US" sz="1600" dirty="0">
                <a:latin typeface="Times New Roman"/>
                <a:cs typeface="Calibri"/>
              </a:rPr>
              <a:t> gift bag</a:t>
            </a:r>
          </a:p>
          <a:p>
            <a:pPr>
              <a:lnSpc>
                <a:spcPct val="100000"/>
              </a:lnSpc>
              <a:spcBef>
                <a:spcPts val="0"/>
              </a:spcBef>
            </a:pPr>
            <a:r>
              <a:rPr lang="en-US" sz="1600" dirty="0">
                <a:latin typeface="Times New Roman"/>
                <a:cs typeface="Calibri"/>
              </a:rPr>
              <a:t>They bought Gardners kneeling pad cup of tea and kneeling pad together</a:t>
            </a:r>
          </a:p>
        </p:txBody>
      </p:sp>
    </p:spTree>
    <p:extLst>
      <p:ext uri="{BB962C8B-B14F-4D97-AF65-F5344CB8AC3E}">
        <p14:creationId xmlns:p14="http://schemas.microsoft.com/office/powerpoint/2010/main" val="246912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7379-F86D-853D-E487-7860F29D8CB2}"/>
              </a:ext>
            </a:extLst>
          </p:cNvPr>
          <p:cNvSpPr>
            <a:spLocks noGrp="1"/>
          </p:cNvSpPr>
          <p:nvPr>
            <p:ph type="title"/>
          </p:nvPr>
        </p:nvSpPr>
        <p:spPr/>
        <p:txBody>
          <a:bodyPr/>
          <a:lstStyle/>
          <a:p>
            <a:r>
              <a:rPr lang="en-US" sz="2800" dirty="0">
                <a:latin typeface="Times New Roman"/>
                <a:cs typeface="Calibri Light"/>
              </a:rPr>
              <a:t>Prediction</a:t>
            </a:r>
            <a:br>
              <a:rPr lang="en-US" dirty="0">
                <a:cs typeface="Calibri Light"/>
              </a:rPr>
            </a:br>
            <a:endParaRPr lang="en-US">
              <a:cs typeface="Calibri Light"/>
            </a:endParaRPr>
          </a:p>
        </p:txBody>
      </p:sp>
      <p:pic>
        <p:nvPicPr>
          <p:cNvPr id="4" name="Picture 4">
            <a:extLst>
              <a:ext uri="{FF2B5EF4-FFF2-40B4-BE49-F238E27FC236}">
                <a16:creationId xmlns:a16="http://schemas.microsoft.com/office/drawing/2014/main" id="{647C60EC-B8A2-BDB4-9930-CF5943963CEB}"/>
              </a:ext>
            </a:extLst>
          </p:cNvPr>
          <p:cNvPicPr>
            <a:picLocks noGrp="1" noChangeAspect="1"/>
          </p:cNvPicPr>
          <p:nvPr>
            <p:ph idx="1"/>
          </p:nvPr>
        </p:nvPicPr>
        <p:blipFill>
          <a:blip r:embed="rId2"/>
          <a:stretch>
            <a:fillRect/>
          </a:stretch>
        </p:blipFill>
        <p:spPr>
          <a:xfrm>
            <a:off x="4233722" y="1581320"/>
            <a:ext cx="7214631" cy="4351338"/>
          </a:xfrm>
        </p:spPr>
      </p:pic>
      <p:sp>
        <p:nvSpPr>
          <p:cNvPr id="5" name="TextBox 4">
            <a:extLst>
              <a:ext uri="{FF2B5EF4-FFF2-40B4-BE49-F238E27FC236}">
                <a16:creationId xmlns:a16="http://schemas.microsoft.com/office/drawing/2014/main" id="{859724A8-6F8B-7552-FD57-E51E382F792F}"/>
              </a:ext>
            </a:extLst>
          </p:cNvPr>
          <p:cNvSpPr txBox="1"/>
          <p:nvPr/>
        </p:nvSpPr>
        <p:spPr>
          <a:xfrm>
            <a:off x="744549" y="1558901"/>
            <a:ext cx="3059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a:cs typeface="Calibri"/>
              </a:rPr>
              <a:t>Using Moving average for two periods and smoothening ,the trend line shows that next year the sales might be between 1million to 12 million (a rough estimate)</a:t>
            </a:r>
            <a:endParaRPr lang="en-US" sz="1600" dirty="0">
              <a:latin typeface="Times New Roman"/>
            </a:endParaRPr>
          </a:p>
        </p:txBody>
      </p:sp>
    </p:spTree>
    <p:extLst>
      <p:ext uri="{BB962C8B-B14F-4D97-AF65-F5344CB8AC3E}">
        <p14:creationId xmlns:p14="http://schemas.microsoft.com/office/powerpoint/2010/main" val="353385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C81D-A382-331A-4ED4-5A54C10DB53E}"/>
              </a:ext>
            </a:extLst>
          </p:cNvPr>
          <p:cNvSpPr>
            <a:spLocks noGrp="1"/>
          </p:cNvSpPr>
          <p:nvPr>
            <p:ph type="title"/>
          </p:nvPr>
        </p:nvSpPr>
        <p:spPr/>
        <p:txBody>
          <a:bodyPr/>
          <a:lstStyle/>
          <a:p>
            <a:r>
              <a:rPr lang="en-US" sz="2000" dirty="0">
                <a:cs typeface="Calibri Light"/>
              </a:rPr>
              <a:t>INSIGHTS DRAWN</a:t>
            </a:r>
          </a:p>
        </p:txBody>
      </p:sp>
      <p:sp>
        <p:nvSpPr>
          <p:cNvPr id="3" name="Content Placeholder 2">
            <a:extLst>
              <a:ext uri="{FF2B5EF4-FFF2-40B4-BE49-F238E27FC236}">
                <a16:creationId xmlns:a16="http://schemas.microsoft.com/office/drawing/2014/main" id="{F9784C8A-6CFE-0C42-0823-7FC17113EBBD}"/>
              </a:ext>
            </a:extLst>
          </p:cNvPr>
          <p:cNvSpPr>
            <a:spLocks noGrp="1"/>
          </p:cNvSpPr>
          <p:nvPr>
            <p:ph idx="1"/>
          </p:nvPr>
        </p:nvSpPr>
        <p:spPr/>
        <p:txBody>
          <a:bodyPr vert="horz" lIns="91440" tIns="45720" rIns="91440" bIns="45720" rtlCol="0" anchor="t">
            <a:normAutofit/>
          </a:bodyPr>
          <a:lstStyle/>
          <a:p>
            <a:r>
              <a:rPr lang="en-US" sz="1600" dirty="0">
                <a:latin typeface="Times New Roman"/>
                <a:cs typeface="Calibri"/>
              </a:rPr>
              <a:t>UK dominates the revenue, we can use this information to give </a:t>
            </a:r>
            <a:r>
              <a:rPr lang="en-US" sz="1600" dirty="0" err="1">
                <a:latin typeface="Times New Roman"/>
                <a:cs typeface="Calibri"/>
              </a:rPr>
              <a:t>uk</a:t>
            </a:r>
            <a:r>
              <a:rPr lang="en-US" sz="1600" dirty="0">
                <a:latin typeface="Times New Roman"/>
                <a:cs typeface="Calibri"/>
              </a:rPr>
              <a:t> specific offers on festivals </a:t>
            </a:r>
            <a:r>
              <a:rPr lang="en-US" sz="1600" dirty="0" err="1">
                <a:latin typeface="Times New Roman"/>
                <a:cs typeface="Calibri"/>
              </a:rPr>
              <a:t>etc</a:t>
            </a:r>
            <a:endParaRPr lang="en-US" sz="1600" dirty="0">
              <a:latin typeface="Times New Roman"/>
              <a:cs typeface="Calibri"/>
            </a:endParaRPr>
          </a:p>
          <a:p>
            <a:r>
              <a:rPr lang="en-US" sz="1600" dirty="0">
                <a:latin typeface="Times New Roman"/>
                <a:cs typeface="Calibri"/>
              </a:rPr>
              <a:t>Third quarter is best time to get more sales historically.</a:t>
            </a:r>
          </a:p>
          <a:p>
            <a:r>
              <a:rPr lang="en-US" sz="1600" dirty="0">
                <a:latin typeface="Times New Roman"/>
                <a:cs typeface="Calibri"/>
              </a:rPr>
              <a:t>Time between 11 am to 3pm is the time period where most sales are </a:t>
            </a:r>
            <a:r>
              <a:rPr lang="en-US" sz="1600" dirty="0" err="1">
                <a:latin typeface="Times New Roman"/>
                <a:cs typeface="Calibri"/>
              </a:rPr>
              <a:t>made,offers</a:t>
            </a:r>
            <a:r>
              <a:rPr lang="en-US" sz="1600" dirty="0">
                <a:latin typeface="Times New Roman"/>
                <a:cs typeface="Calibri"/>
              </a:rPr>
              <a:t> valid during this time can be made to attract customers</a:t>
            </a:r>
          </a:p>
          <a:p>
            <a:r>
              <a:rPr lang="en-US" sz="1600" dirty="0">
                <a:latin typeface="Times New Roman"/>
                <a:cs typeface="Calibri"/>
              </a:rPr>
              <a:t>United kingdom has a large number of best customer segment ,these can be converted to </a:t>
            </a:r>
            <a:r>
              <a:rPr lang="en-US" sz="1600" dirty="0" err="1">
                <a:latin typeface="Times New Roman"/>
                <a:cs typeface="Calibri"/>
              </a:rPr>
              <a:t>loyals</a:t>
            </a:r>
            <a:r>
              <a:rPr lang="en-US" sz="1600" dirty="0">
                <a:latin typeface="Times New Roman"/>
                <a:cs typeface="Calibri"/>
              </a:rPr>
              <a:t> to drive more revenue.</a:t>
            </a:r>
          </a:p>
          <a:p>
            <a:r>
              <a:rPr lang="en-US" sz="1600" dirty="0">
                <a:latin typeface="Times New Roman"/>
                <a:cs typeface="Times New Roman"/>
              </a:rPr>
              <a:t>Customer id 14646 has bought almost 279k </a:t>
            </a:r>
            <a:br>
              <a:rPr lang="en-US" sz="1600" dirty="0">
                <a:latin typeface="Times New Roman"/>
                <a:cs typeface="Times New Roman"/>
              </a:rPr>
            </a:br>
            <a:r>
              <a:rPr lang="en-US" sz="1600" dirty="0">
                <a:latin typeface="Times New Roman"/>
                <a:cs typeface="Times New Roman"/>
              </a:rPr>
              <a:t>The top customers can be targeted for link membership promotions or be given a loyalty card</a:t>
            </a:r>
            <a:endParaRPr lang="en-US" sz="1600" dirty="0">
              <a:latin typeface="Times New Roman"/>
              <a:cs typeface="Calibri"/>
            </a:endParaRPr>
          </a:p>
          <a:p>
            <a:r>
              <a:rPr lang="en-US" sz="1600" dirty="0">
                <a:latin typeface="Times New Roman"/>
                <a:cs typeface="Times New Roman"/>
              </a:rPr>
              <a:t>For product placement -Green Regency tea cup and saucer and Rose regency tea cup and saucer can be placed nearer to each other in shelves ,discounts can be given on them if bought together</a:t>
            </a:r>
          </a:p>
          <a:p>
            <a:pPr>
              <a:lnSpc>
                <a:spcPct val="100000"/>
              </a:lnSpc>
              <a:spcBef>
                <a:spcPts val="0"/>
              </a:spcBef>
            </a:pPr>
            <a:r>
              <a:rPr lang="en-US" sz="1600" dirty="0">
                <a:latin typeface="Times New Roman"/>
                <a:cs typeface="Times New Roman"/>
              </a:rPr>
              <a:t>Best customers bought Dolly girl beaker,50's </a:t>
            </a:r>
            <a:r>
              <a:rPr lang="en-US" sz="1600" dirty="0" err="1">
                <a:latin typeface="Times New Roman"/>
                <a:cs typeface="Times New Roman"/>
              </a:rPr>
              <a:t>christmas</a:t>
            </a:r>
            <a:r>
              <a:rPr lang="en-US" sz="1600" dirty="0">
                <a:latin typeface="Times New Roman"/>
                <a:cs typeface="Times New Roman"/>
              </a:rPr>
              <a:t> gift </a:t>
            </a:r>
            <a:r>
              <a:rPr lang="en-US" sz="1600" dirty="0" err="1">
                <a:latin typeface="Times New Roman"/>
                <a:cs typeface="Times New Roman"/>
              </a:rPr>
              <a:t>bag,discounts</a:t>
            </a:r>
            <a:r>
              <a:rPr lang="en-US" sz="1600" dirty="0">
                <a:latin typeface="Times New Roman"/>
                <a:cs typeface="Times New Roman"/>
              </a:rPr>
              <a:t> on this item can be used to attract them next time.</a:t>
            </a:r>
            <a:endParaRPr lang="en-US" sz="1600" dirty="0">
              <a:ea typeface="+mn-lt"/>
              <a:cs typeface="+mn-lt"/>
            </a:endParaRPr>
          </a:p>
          <a:p>
            <a:pPr>
              <a:lnSpc>
                <a:spcPct val="100000"/>
              </a:lnSpc>
              <a:spcBef>
                <a:spcPts val="0"/>
              </a:spcBef>
            </a:pPr>
            <a:r>
              <a:rPr lang="en-US" sz="1600" dirty="0">
                <a:latin typeface="Times New Roman"/>
                <a:cs typeface="Times New Roman"/>
              </a:rPr>
              <a:t>They bought Gardners kneeling pad cup of tea and kneeling pad </a:t>
            </a:r>
            <a:r>
              <a:rPr lang="en-US" sz="1600" dirty="0" err="1">
                <a:latin typeface="Times New Roman"/>
                <a:cs typeface="Times New Roman"/>
              </a:rPr>
              <a:t>together,this</a:t>
            </a:r>
            <a:r>
              <a:rPr lang="en-US" sz="1600" dirty="0">
                <a:latin typeface="Times New Roman"/>
                <a:cs typeface="Times New Roman"/>
              </a:rPr>
              <a:t> information can be used to give them offers if they bought this together.</a:t>
            </a:r>
            <a:endParaRPr lang="en-US" dirty="0"/>
          </a:p>
          <a:p>
            <a:endParaRPr lang="en-US" sz="1600" dirty="0">
              <a:latin typeface="Times New Roman"/>
              <a:cs typeface="Times New Roman"/>
            </a:endParaRPr>
          </a:p>
          <a:p>
            <a:endParaRPr lang="en-US" sz="1600" dirty="0">
              <a:latin typeface="Times New Roman"/>
              <a:cs typeface="Times New Roman"/>
            </a:endParaRPr>
          </a:p>
          <a:p>
            <a:endParaRPr lang="en-US" sz="1600" dirty="0">
              <a:latin typeface="Times New Roman"/>
              <a:cs typeface="Calibri"/>
            </a:endParaRPr>
          </a:p>
        </p:txBody>
      </p:sp>
    </p:spTree>
    <p:extLst>
      <p:ext uri="{BB962C8B-B14F-4D97-AF65-F5344CB8AC3E}">
        <p14:creationId xmlns:p14="http://schemas.microsoft.com/office/powerpoint/2010/main" val="109168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A146-B2AD-40C7-871F-5A7C28CD4C30}"/>
              </a:ext>
            </a:extLst>
          </p:cNvPr>
          <p:cNvSpPr>
            <a:spLocks noGrp="1"/>
          </p:cNvSpPr>
          <p:nvPr>
            <p:ph type="title"/>
          </p:nvPr>
        </p:nvSpPr>
        <p:spPr/>
        <p:txBody>
          <a:bodyPr/>
          <a:lstStyle/>
          <a:p>
            <a:r>
              <a:rPr lang="en-US" dirty="0">
                <a:cs typeface="Calibri Light"/>
              </a:rPr>
              <a:t>SQL Questions</a:t>
            </a:r>
            <a:endParaRPr lang="en-US" dirty="0"/>
          </a:p>
        </p:txBody>
      </p:sp>
    </p:spTree>
    <p:extLst>
      <p:ext uri="{BB962C8B-B14F-4D97-AF65-F5344CB8AC3E}">
        <p14:creationId xmlns:p14="http://schemas.microsoft.com/office/powerpoint/2010/main" val="403669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81781E6-751B-EF20-FD83-A40A64C17488}"/>
              </a:ext>
            </a:extLst>
          </p:cNvPr>
          <p:cNvPicPr>
            <a:picLocks noGrp="1" noChangeAspect="1"/>
          </p:cNvPicPr>
          <p:nvPr>
            <p:ph idx="1"/>
          </p:nvPr>
        </p:nvPicPr>
        <p:blipFill>
          <a:blip r:embed="rId2"/>
          <a:stretch>
            <a:fillRect/>
          </a:stretch>
        </p:blipFill>
        <p:spPr>
          <a:xfrm>
            <a:off x="1743075" y="2224882"/>
            <a:ext cx="8705850" cy="3552825"/>
          </a:xfrm>
        </p:spPr>
      </p:pic>
      <p:sp>
        <p:nvSpPr>
          <p:cNvPr id="5" name="TextBox 4">
            <a:extLst>
              <a:ext uri="{FF2B5EF4-FFF2-40B4-BE49-F238E27FC236}">
                <a16:creationId xmlns:a16="http://schemas.microsoft.com/office/drawing/2014/main" id="{B0DDBE42-9FB3-5541-5D50-411183CA7EFA}"/>
              </a:ext>
            </a:extLst>
          </p:cNvPr>
          <p:cNvSpPr txBox="1"/>
          <p:nvPr/>
        </p:nvSpPr>
        <p:spPr>
          <a:xfrm>
            <a:off x="1635124" y="682625"/>
            <a:ext cx="8556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Write a sample query to find the second most purchased item in Germany in Feb 2011.</a:t>
            </a:r>
            <a:endParaRPr lang="en-US" dirty="0"/>
          </a:p>
          <a:p>
            <a:pPr algn="l"/>
            <a:endParaRPr lang="en-US" dirty="0">
              <a:cs typeface="Calibri"/>
            </a:endParaRPr>
          </a:p>
        </p:txBody>
      </p:sp>
    </p:spTree>
    <p:extLst>
      <p:ext uri="{BB962C8B-B14F-4D97-AF65-F5344CB8AC3E}">
        <p14:creationId xmlns:p14="http://schemas.microsoft.com/office/powerpoint/2010/main" val="3303827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FCB662-FF75-04CE-0E5C-DA3C13E34EC4}"/>
              </a:ext>
            </a:extLst>
          </p:cNvPr>
          <p:cNvSpPr txBox="1"/>
          <p:nvPr/>
        </p:nvSpPr>
        <p:spPr>
          <a:xfrm>
            <a:off x="1825624" y="666750"/>
            <a:ext cx="83661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Sample query to find the total sales during weekdays in the month of Jan 2011, in Switzerland &amp; Germany.</a:t>
            </a:r>
            <a:endParaRPr lang="en-US" dirty="0"/>
          </a:p>
          <a:p>
            <a:pPr algn="l"/>
            <a:endParaRPr lang="en-US" dirty="0">
              <a:cs typeface="Calibri"/>
            </a:endParaRPr>
          </a:p>
        </p:txBody>
      </p:sp>
      <p:pic>
        <p:nvPicPr>
          <p:cNvPr id="7" name="Content Placeholder 6" descr="Graphical user interface, text, application, email&#10;&#10;Description automatically generated">
            <a:extLst>
              <a:ext uri="{FF2B5EF4-FFF2-40B4-BE49-F238E27FC236}">
                <a16:creationId xmlns:a16="http://schemas.microsoft.com/office/drawing/2014/main" id="{25210D9D-9FDA-C6D0-DFCD-D0B58CF8B8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119" y="1825625"/>
            <a:ext cx="8405761" cy="4351338"/>
          </a:xfrm>
        </p:spPr>
      </p:pic>
    </p:spTree>
    <p:extLst>
      <p:ext uri="{BB962C8B-B14F-4D97-AF65-F5344CB8AC3E}">
        <p14:creationId xmlns:p14="http://schemas.microsoft.com/office/powerpoint/2010/main" val="269951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C3395-F431-538C-D8C1-593065A7016C}"/>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3600" dirty="0">
                <a:latin typeface="Times New Roman"/>
                <a:cs typeface="Times New Roman"/>
              </a:rPr>
              <a:t>YOY and MOM</a:t>
            </a:r>
          </a:p>
        </p:txBody>
      </p:sp>
      <p:sp>
        <p:nvSpPr>
          <p:cNvPr id="10" name="Rectangle 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3AFDD8E6-4A63-30E7-4041-7CA91741D4AB}"/>
              </a:ext>
            </a:extLst>
          </p:cNvPr>
          <p:cNvPicPr>
            <a:picLocks noChangeAspect="1"/>
          </p:cNvPicPr>
          <p:nvPr/>
        </p:nvPicPr>
        <p:blipFill>
          <a:blip r:embed="rId2"/>
          <a:stretch>
            <a:fillRect/>
          </a:stretch>
        </p:blipFill>
        <p:spPr>
          <a:xfrm>
            <a:off x="639148" y="3381014"/>
            <a:ext cx="4974336" cy="2014605"/>
          </a:xfrm>
          <a:prstGeom prst="rect">
            <a:avLst/>
          </a:prstGeom>
        </p:spPr>
      </p:pic>
      <p:sp>
        <p:nvSpPr>
          <p:cNvPr id="1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4A46FC3-BD24-1424-0FD4-ACCD930443DC}"/>
              </a:ext>
            </a:extLst>
          </p:cNvPr>
          <p:cNvPicPr>
            <a:picLocks noGrp="1" noChangeAspect="1"/>
          </p:cNvPicPr>
          <p:nvPr>
            <p:ph idx="1"/>
          </p:nvPr>
        </p:nvPicPr>
        <p:blipFill>
          <a:blip r:embed="rId3"/>
          <a:stretch>
            <a:fillRect/>
          </a:stretch>
        </p:blipFill>
        <p:spPr>
          <a:xfrm>
            <a:off x="6578516" y="3961614"/>
            <a:ext cx="4974336" cy="858073"/>
          </a:xfrm>
          <a:prstGeom prst="rect">
            <a:avLst/>
          </a:prstGeom>
        </p:spPr>
      </p:pic>
      <p:sp>
        <p:nvSpPr>
          <p:cNvPr id="3" name="TextBox 2">
            <a:extLst>
              <a:ext uri="{FF2B5EF4-FFF2-40B4-BE49-F238E27FC236}">
                <a16:creationId xmlns:a16="http://schemas.microsoft.com/office/drawing/2014/main" id="{D6233170-000D-62F4-8BD7-0E2F0C40AFA3}"/>
              </a:ext>
            </a:extLst>
          </p:cNvPr>
          <p:cNvSpPr txBox="1"/>
          <p:nvPr/>
        </p:nvSpPr>
        <p:spPr>
          <a:xfrm>
            <a:off x="1302961" y="1477465"/>
            <a:ext cx="94930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Calibri"/>
              </a:rPr>
              <a:t>YOY shows 11% growth since 2010 ,While MOM calculation shows Month of </a:t>
            </a:r>
            <a:r>
              <a:rPr lang="en-US" dirty="0" err="1">
                <a:latin typeface="Times New Roman"/>
                <a:cs typeface="Calibri"/>
              </a:rPr>
              <a:t>september</a:t>
            </a:r>
            <a:r>
              <a:rPr lang="en-US" dirty="0">
                <a:latin typeface="Times New Roman"/>
                <a:cs typeface="Calibri"/>
              </a:rPr>
              <a:t> has the highest growth of 49% since last month</a:t>
            </a:r>
          </a:p>
        </p:txBody>
      </p:sp>
    </p:spTree>
    <p:extLst>
      <p:ext uri="{BB962C8B-B14F-4D97-AF65-F5344CB8AC3E}">
        <p14:creationId xmlns:p14="http://schemas.microsoft.com/office/powerpoint/2010/main" val="124604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4ED6AE-DC12-8054-6423-3A2F959D5276}"/>
              </a:ext>
            </a:extLst>
          </p:cNvPr>
          <p:cNvPicPr>
            <a:picLocks noGrp="1" noChangeAspect="1"/>
          </p:cNvPicPr>
          <p:nvPr>
            <p:ph idx="1"/>
          </p:nvPr>
        </p:nvPicPr>
        <p:blipFill>
          <a:blip r:embed="rId2"/>
          <a:stretch>
            <a:fillRect/>
          </a:stretch>
        </p:blipFill>
        <p:spPr>
          <a:xfrm>
            <a:off x="2347609" y="1825625"/>
            <a:ext cx="7496782" cy="4351338"/>
          </a:xfrm>
        </p:spPr>
      </p:pic>
      <p:sp>
        <p:nvSpPr>
          <p:cNvPr id="3" name="TextBox 2">
            <a:extLst>
              <a:ext uri="{FF2B5EF4-FFF2-40B4-BE49-F238E27FC236}">
                <a16:creationId xmlns:a16="http://schemas.microsoft.com/office/drawing/2014/main" id="{B345BBD3-58AE-A203-DED5-7AA56273FD78}"/>
              </a:ext>
            </a:extLst>
          </p:cNvPr>
          <p:cNvSpPr txBox="1"/>
          <p:nvPr/>
        </p:nvSpPr>
        <p:spPr>
          <a:xfrm>
            <a:off x="2342029" y="459440"/>
            <a:ext cx="7216588" cy="8292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BCFC3142-4FEE-1EF1-082C-3C06FF94040E}"/>
              </a:ext>
            </a:extLst>
          </p:cNvPr>
          <p:cNvSpPr txBox="1"/>
          <p:nvPr/>
        </p:nvSpPr>
        <p:spPr>
          <a:xfrm>
            <a:off x="1825624" y="666750"/>
            <a:ext cx="8366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Find monthly sales which happen between 9am and 5pm.</a:t>
            </a:r>
            <a:endParaRPr lang="en-US" dirty="0">
              <a:cs typeface="Calibri"/>
            </a:endParaRPr>
          </a:p>
        </p:txBody>
      </p:sp>
    </p:spTree>
    <p:extLst>
      <p:ext uri="{BB962C8B-B14F-4D97-AF65-F5344CB8AC3E}">
        <p14:creationId xmlns:p14="http://schemas.microsoft.com/office/powerpoint/2010/main" val="38272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AD3B-A8D7-9DFA-8433-8FE01B6B5FB6}"/>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1600" dirty="0">
                <a:latin typeface="Times New Roman"/>
                <a:cs typeface="Calibri Light"/>
              </a:rPr>
              <a:t>Comparing both charts there is a huge dip after October in sales and quantities sold while period between August to November is a good time for selling .</a:t>
            </a:r>
            <a:endParaRPr lang="en-US" sz="1600">
              <a:latin typeface="Times New Roman"/>
              <a:cs typeface="Times New Roman"/>
            </a:endParaRPr>
          </a:p>
        </p:txBody>
      </p:sp>
      <p:sp>
        <p:nvSpPr>
          <p:cNvPr id="10" name="Rectangle 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97C316-BFA5-732E-4254-3C6264582DF7}"/>
              </a:ext>
            </a:extLst>
          </p:cNvPr>
          <p:cNvPicPr>
            <a:picLocks noGrp="1" noChangeAspect="1"/>
          </p:cNvPicPr>
          <p:nvPr>
            <p:ph idx="1"/>
          </p:nvPr>
        </p:nvPicPr>
        <p:blipFill>
          <a:blip r:embed="rId2"/>
          <a:stretch>
            <a:fillRect/>
          </a:stretch>
        </p:blipFill>
        <p:spPr>
          <a:xfrm>
            <a:off x="639148" y="2908452"/>
            <a:ext cx="4974336" cy="2959730"/>
          </a:xfrm>
          <a:prstGeom prst="rect">
            <a:avLst/>
          </a:prstGeom>
        </p:spPr>
      </p:pic>
      <p:sp>
        <p:nvSpPr>
          <p:cNvPr id="1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1EFC733-92BD-7066-0DCD-C82E13A2C3A1}"/>
              </a:ext>
            </a:extLst>
          </p:cNvPr>
          <p:cNvPicPr>
            <a:picLocks noChangeAspect="1"/>
          </p:cNvPicPr>
          <p:nvPr/>
        </p:nvPicPr>
        <p:blipFill>
          <a:blip r:embed="rId3"/>
          <a:stretch>
            <a:fillRect/>
          </a:stretch>
        </p:blipFill>
        <p:spPr>
          <a:xfrm>
            <a:off x="6578516" y="2923222"/>
            <a:ext cx="4974336" cy="2934857"/>
          </a:xfrm>
          <a:prstGeom prst="rect">
            <a:avLst/>
          </a:prstGeom>
        </p:spPr>
      </p:pic>
    </p:spTree>
    <p:extLst>
      <p:ext uri="{BB962C8B-B14F-4D97-AF65-F5344CB8AC3E}">
        <p14:creationId xmlns:p14="http://schemas.microsoft.com/office/powerpoint/2010/main" val="209575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55F99A1F-6BE2-3B37-CFE9-9F451BED377E}"/>
              </a:ext>
            </a:extLst>
          </p:cNvPr>
          <p:cNvPicPr>
            <a:picLocks noChangeAspect="1"/>
          </p:cNvPicPr>
          <p:nvPr/>
        </p:nvPicPr>
        <p:blipFill>
          <a:blip r:embed="rId2"/>
          <a:stretch>
            <a:fillRect/>
          </a:stretch>
        </p:blipFill>
        <p:spPr>
          <a:xfrm>
            <a:off x="1287463" y="2994025"/>
            <a:ext cx="4972050" cy="2754313"/>
          </a:xfrm>
          <a:prstGeom prst="rect">
            <a:avLst/>
          </a:prstGeom>
        </p:spPr>
      </p:pic>
      <p:pic>
        <p:nvPicPr>
          <p:cNvPr id="4" name="Picture 4">
            <a:extLst>
              <a:ext uri="{FF2B5EF4-FFF2-40B4-BE49-F238E27FC236}">
                <a16:creationId xmlns:a16="http://schemas.microsoft.com/office/drawing/2014/main" id="{040FBFAD-042D-E3AD-7BDB-C964301A6CFA}"/>
              </a:ext>
            </a:extLst>
          </p:cNvPr>
          <p:cNvPicPr>
            <a:picLocks noGrp="1" noChangeAspect="1"/>
          </p:cNvPicPr>
          <p:nvPr>
            <p:ph idx="1"/>
          </p:nvPr>
        </p:nvPicPr>
        <p:blipFill>
          <a:blip r:embed="rId3"/>
          <a:stretch>
            <a:fillRect/>
          </a:stretch>
        </p:blipFill>
        <p:spPr>
          <a:xfrm>
            <a:off x="6327775" y="2994025"/>
            <a:ext cx="5024438" cy="2754313"/>
          </a:xfrm>
        </p:spPr>
      </p:pic>
      <p:sp>
        <p:nvSpPr>
          <p:cNvPr id="2" name="Title 1">
            <a:extLst>
              <a:ext uri="{FF2B5EF4-FFF2-40B4-BE49-F238E27FC236}">
                <a16:creationId xmlns:a16="http://schemas.microsoft.com/office/drawing/2014/main" id="{7664E8E9-F9F0-DAF9-7206-48EB3181D388}"/>
              </a:ext>
            </a:extLst>
          </p:cNvPr>
          <p:cNvSpPr>
            <a:spLocks noGrp="1"/>
          </p:cNvSpPr>
          <p:nvPr>
            <p:ph type="title"/>
          </p:nvPr>
        </p:nvSpPr>
        <p:spPr>
          <a:xfrm>
            <a:off x="1286932" y="1204109"/>
            <a:ext cx="10023398" cy="857894"/>
          </a:xfrm>
        </p:spPr>
        <p:txBody>
          <a:bodyPr>
            <a:normAutofit fontScale="90000"/>
          </a:bodyPr>
          <a:lstStyle/>
          <a:p>
            <a:r>
              <a:rPr lang="en-US" sz="4000" dirty="0">
                <a:solidFill>
                  <a:srgbClr val="FFFFFF"/>
                </a:solidFill>
                <a:latin typeface="Times New Roman"/>
                <a:cs typeface="Calibri Light"/>
              </a:rPr>
              <a:t>Quarterly sales ,Again confirming that Q3 is the best performing of the year</a:t>
            </a:r>
            <a:endParaRPr lang="en-US" sz="4000" dirty="0">
              <a:solidFill>
                <a:srgbClr val="FFFFFF"/>
              </a:solidFill>
              <a:latin typeface="Times New Roman"/>
            </a:endParaRPr>
          </a:p>
        </p:txBody>
      </p:sp>
    </p:spTree>
    <p:extLst>
      <p:ext uri="{BB962C8B-B14F-4D97-AF65-F5344CB8AC3E}">
        <p14:creationId xmlns:p14="http://schemas.microsoft.com/office/powerpoint/2010/main" val="369537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B6570-6213-BA20-0D3D-FEE540D6976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latin typeface="Times New Roman"/>
                <a:cs typeface="Times New Roman"/>
              </a:rPr>
              <a:t>Between 11:00 am to 3:00 pm majority of sales occur</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08EA54B-50C8-89BA-090D-A95A0D40E444}"/>
              </a:ext>
            </a:extLst>
          </p:cNvPr>
          <p:cNvPicPr>
            <a:picLocks noGrp="1" noChangeAspect="1"/>
          </p:cNvPicPr>
          <p:nvPr>
            <p:ph idx="1"/>
          </p:nvPr>
        </p:nvPicPr>
        <p:blipFill rotWithShape="1">
          <a:blip r:embed="rId2"/>
          <a:srcRect l="559" r="1" b="1"/>
          <a:stretch/>
        </p:blipFill>
        <p:spPr>
          <a:xfrm>
            <a:off x="976251" y="942538"/>
            <a:ext cx="7163222" cy="4808332"/>
          </a:xfrm>
          <a:prstGeom prst="rect">
            <a:avLst/>
          </a:prstGeom>
          <a:effectLst/>
        </p:spPr>
      </p:pic>
    </p:spTree>
    <p:extLst>
      <p:ext uri="{BB962C8B-B14F-4D97-AF65-F5344CB8AC3E}">
        <p14:creationId xmlns:p14="http://schemas.microsoft.com/office/powerpoint/2010/main" val="38135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4FEF-DB8C-751B-D1AC-AAF04D3D2C0E}"/>
              </a:ext>
            </a:extLst>
          </p:cNvPr>
          <p:cNvSpPr>
            <a:spLocks noGrp="1"/>
          </p:cNvSpPr>
          <p:nvPr>
            <p:ph type="title"/>
          </p:nvPr>
        </p:nvSpPr>
        <p:spPr/>
        <p:txBody>
          <a:bodyPr>
            <a:normAutofit/>
          </a:bodyPr>
          <a:lstStyle/>
          <a:p>
            <a:r>
              <a:rPr lang="en-US" sz="3600" dirty="0">
                <a:latin typeface="Times New Roman"/>
                <a:cs typeface="Calibri Light"/>
              </a:rPr>
              <a:t>Conclusions</a:t>
            </a:r>
            <a:endParaRPr lang="en-US" sz="3600">
              <a:latin typeface="Times New Roman"/>
              <a:cs typeface="Times New Roman"/>
            </a:endParaRPr>
          </a:p>
        </p:txBody>
      </p:sp>
      <p:sp>
        <p:nvSpPr>
          <p:cNvPr id="3" name="Content Placeholder 2">
            <a:extLst>
              <a:ext uri="{FF2B5EF4-FFF2-40B4-BE49-F238E27FC236}">
                <a16:creationId xmlns:a16="http://schemas.microsoft.com/office/drawing/2014/main" id="{4EFC1DAD-2F65-3C5C-E922-28F8F9DCAA8E}"/>
              </a:ext>
            </a:extLst>
          </p:cNvPr>
          <p:cNvSpPr>
            <a:spLocks noGrp="1"/>
          </p:cNvSpPr>
          <p:nvPr>
            <p:ph idx="1"/>
          </p:nvPr>
        </p:nvSpPr>
        <p:spPr/>
        <p:txBody>
          <a:bodyPr vert="horz" lIns="91440" tIns="45720" rIns="91440" bIns="45720" rtlCol="0" anchor="t">
            <a:normAutofit/>
          </a:bodyPr>
          <a:lstStyle/>
          <a:p>
            <a:r>
              <a:rPr lang="en-US" sz="1600" dirty="0">
                <a:latin typeface="Times New Roman"/>
                <a:cs typeface="Calibri"/>
              </a:rPr>
              <a:t>Q3 is the best quarter to sell </a:t>
            </a:r>
          </a:p>
          <a:p>
            <a:r>
              <a:rPr lang="en-US" sz="1600" dirty="0">
                <a:latin typeface="Times New Roman"/>
                <a:cs typeface="Calibri"/>
              </a:rPr>
              <a:t> Time between 11:00 am to 3:00pm is the best time to suggest offers to link customers like afternoon sale or points for link members when they buy at this time of the day</a:t>
            </a:r>
            <a:endParaRPr lang="en-US" sz="1600">
              <a:latin typeface="Times New Roman"/>
              <a:cs typeface="Calibri"/>
            </a:endParaRPr>
          </a:p>
        </p:txBody>
      </p:sp>
    </p:spTree>
    <p:extLst>
      <p:ext uri="{BB962C8B-B14F-4D97-AF65-F5344CB8AC3E}">
        <p14:creationId xmlns:p14="http://schemas.microsoft.com/office/powerpoint/2010/main" val="75453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DFDC-5111-FF6B-B036-F1E97C7EEDF5}"/>
              </a:ext>
            </a:extLst>
          </p:cNvPr>
          <p:cNvSpPr>
            <a:spLocks noGrp="1"/>
          </p:cNvSpPr>
          <p:nvPr>
            <p:ph type="title"/>
          </p:nvPr>
        </p:nvSpPr>
        <p:spPr/>
        <p:txBody>
          <a:bodyPr>
            <a:normAutofit/>
          </a:bodyPr>
          <a:lstStyle/>
          <a:p>
            <a:r>
              <a:rPr lang="en-US" sz="3600" dirty="0">
                <a:latin typeface="Times New Roman"/>
                <a:cs typeface="Calibri Light"/>
              </a:rPr>
              <a:t>Product analysis</a:t>
            </a:r>
            <a:endParaRPr lang="en-US" sz="3600" dirty="0">
              <a:latin typeface="Times New Roman"/>
            </a:endParaRPr>
          </a:p>
        </p:txBody>
      </p:sp>
    </p:spTree>
    <p:extLst>
      <p:ext uri="{BB962C8B-B14F-4D97-AF65-F5344CB8AC3E}">
        <p14:creationId xmlns:p14="http://schemas.microsoft.com/office/powerpoint/2010/main" val="314627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6F09E5-5803-DE8C-EC46-AB7066BD2E79}"/>
              </a:ext>
            </a:extLst>
          </p:cNvPr>
          <p:cNvPicPr>
            <a:picLocks noGrp="1" noChangeAspect="1"/>
          </p:cNvPicPr>
          <p:nvPr>
            <p:ph idx="1"/>
          </p:nvPr>
        </p:nvPicPr>
        <p:blipFill>
          <a:blip r:embed="rId2"/>
          <a:stretch>
            <a:fillRect/>
          </a:stretch>
        </p:blipFill>
        <p:spPr>
          <a:xfrm>
            <a:off x="705132" y="429594"/>
            <a:ext cx="5558256" cy="3315949"/>
          </a:xfrm>
        </p:spPr>
      </p:pic>
      <p:pic>
        <p:nvPicPr>
          <p:cNvPr id="5" name="Picture 4">
            <a:extLst>
              <a:ext uri="{FF2B5EF4-FFF2-40B4-BE49-F238E27FC236}">
                <a16:creationId xmlns:a16="http://schemas.microsoft.com/office/drawing/2014/main" id="{0817937D-8BB8-1274-D1C5-104B93D8BFF5}"/>
              </a:ext>
            </a:extLst>
          </p:cNvPr>
          <p:cNvPicPr>
            <a:picLocks noChangeAspect="1"/>
          </p:cNvPicPr>
          <p:nvPr/>
        </p:nvPicPr>
        <p:blipFill>
          <a:blip r:embed="rId3"/>
          <a:stretch>
            <a:fillRect/>
          </a:stretch>
        </p:blipFill>
        <p:spPr>
          <a:xfrm>
            <a:off x="6266115" y="772785"/>
            <a:ext cx="4487710" cy="2623750"/>
          </a:xfrm>
          <a:prstGeom prst="rect">
            <a:avLst/>
          </a:prstGeom>
        </p:spPr>
      </p:pic>
      <p:pic>
        <p:nvPicPr>
          <p:cNvPr id="7" name="Picture 4">
            <a:extLst>
              <a:ext uri="{FF2B5EF4-FFF2-40B4-BE49-F238E27FC236}">
                <a16:creationId xmlns:a16="http://schemas.microsoft.com/office/drawing/2014/main" id="{F302EFEC-1B8E-05B5-3880-291B39F3D8C1}"/>
              </a:ext>
            </a:extLst>
          </p:cNvPr>
          <p:cNvPicPr>
            <a:picLocks noChangeAspect="1"/>
          </p:cNvPicPr>
          <p:nvPr/>
        </p:nvPicPr>
        <p:blipFill>
          <a:blip r:embed="rId4"/>
          <a:stretch>
            <a:fillRect/>
          </a:stretch>
        </p:blipFill>
        <p:spPr>
          <a:xfrm>
            <a:off x="3247071" y="3524129"/>
            <a:ext cx="5203432" cy="3106545"/>
          </a:xfrm>
          <a:prstGeom prst="rect">
            <a:avLst/>
          </a:prstGeom>
        </p:spPr>
      </p:pic>
    </p:spTree>
    <p:extLst>
      <p:ext uri="{BB962C8B-B14F-4D97-AF65-F5344CB8AC3E}">
        <p14:creationId xmlns:p14="http://schemas.microsoft.com/office/powerpoint/2010/main" val="15065687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829</Words>
  <Application>Microsoft Macintosh PowerPoint</Application>
  <PresentationFormat>Widescreen</PresentationFormat>
  <Paragraphs>70</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Insights</vt:lpstr>
      <vt:lpstr>Sales Performance</vt:lpstr>
      <vt:lpstr>YOY and MOM</vt:lpstr>
      <vt:lpstr>Comparing both charts there is a huge dip after October in sales and quantities sold while period between August to November is a good time for selling .</vt:lpstr>
      <vt:lpstr>Quarterly sales ,Again confirming that Q3 is the best performing of the year</vt:lpstr>
      <vt:lpstr>Between 11:00 am to 3:00 pm majority of sales occur</vt:lpstr>
      <vt:lpstr>Conclusions</vt:lpstr>
      <vt:lpstr>Product analysis</vt:lpstr>
      <vt:lpstr>PowerPoint Presentation</vt:lpstr>
      <vt:lpstr>PowerPoint Presentation</vt:lpstr>
      <vt:lpstr>What did the top customers buy?</vt:lpstr>
      <vt:lpstr>PowerPoint Presentation</vt:lpstr>
      <vt:lpstr>PowerPoint Presentation</vt:lpstr>
      <vt:lpstr>What is often bought together?</vt:lpstr>
      <vt:lpstr>Conclusions</vt:lpstr>
      <vt:lpstr>RFM Segmentation(Clustering)</vt:lpstr>
      <vt:lpstr>Cluster 0</vt:lpstr>
      <vt:lpstr>Cluster distribution in United Kingdom</vt:lpstr>
      <vt:lpstr>PowerPoint Presentation</vt:lpstr>
      <vt:lpstr>UK </vt:lpstr>
      <vt:lpstr>France</vt:lpstr>
      <vt:lpstr>Germany</vt:lpstr>
      <vt:lpstr>What did the best customers buy and what did they buy together?</vt:lpstr>
      <vt:lpstr>Conclusions</vt:lpstr>
      <vt:lpstr>Prediction </vt:lpstr>
      <vt:lpstr>INSIGHTS DRAWN</vt:lpstr>
      <vt:lpstr>SQL Questions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Shivangi</cp:lastModifiedBy>
  <cp:revision>605</cp:revision>
  <dcterms:created xsi:type="dcterms:W3CDTF">2022-10-15T08:52:30Z</dcterms:created>
  <dcterms:modified xsi:type="dcterms:W3CDTF">2022-10-16T07:13:33Z</dcterms:modified>
</cp:coreProperties>
</file>